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53"/>
  </p:notesMasterIdLst>
  <p:handoutMasterIdLst>
    <p:handoutMasterId r:id="rId54"/>
  </p:handoutMasterIdLst>
  <p:sldIdLst>
    <p:sldId id="685" r:id="rId2"/>
    <p:sldId id="713" r:id="rId3"/>
    <p:sldId id="672" r:id="rId4"/>
    <p:sldId id="715" r:id="rId5"/>
    <p:sldId id="716" r:id="rId6"/>
    <p:sldId id="717" r:id="rId7"/>
    <p:sldId id="718" r:id="rId8"/>
    <p:sldId id="686" r:id="rId9"/>
    <p:sldId id="719" r:id="rId10"/>
    <p:sldId id="687" r:id="rId11"/>
    <p:sldId id="720" r:id="rId12"/>
    <p:sldId id="721" r:id="rId13"/>
    <p:sldId id="722" r:id="rId14"/>
    <p:sldId id="688" r:id="rId15"/>
    <p:sldId id="723" r:id="rId16"/>
    <p:sldId id="689" r:id="rId17"/>
    <p:sldId id="724" r:id="rId18"/>
    <p:sldId id="673" r:id="rId19"/>
    <p:sldId id="725" r:id="rId20"/>
    <p:sldId id="756" r:id="rId21"/>
    <p:sldId id="726" r:id="rId22"/>
    <p:sldId id="755" r:id="rId23"/>
    <p:sldId id="754" r:id="rId24"/>
    <p:sldId id="690" r:id="rId25"/>
    <p:sldId id="728" r:id="rId26"/>
    <p:sldId id="747" r:id="rId27"/>
    <p:sldId id="691" r:id="rId28"/>
    <p:sldId id="729" r:id="rId29"/>
    <p:sldId id="674" r:id="rId30"/>
    <p:sldId id="730" r:id="rId31"/>
    <p:sldId id="731" r:id="rId32"/>
    <p:sldId id="748" r:id="rId33"/>
    <p:sldId id="692" r:id="rId34"/>
    <p:sldId id="732" r:id="rId35"/>
    <p:sldId id="693" r:id="rId36"/>
    <p:sldId id="733" r:id="rId37"/>
    <p:sldId id="694" r:id="rId38"/>
    <p:sldId id="734" r:id="rId39"/>
    <p:sldId id="695" r:id="rId40"/>
    <p:sldId id="735" r:id="rId41"/>
    <p:sldId id="696" r:id="rId42"/>
    <p:sldId id="736" r:id="rId43"/>
    <p:sldId id="737" r:id="rId44"/>
    <p:sldId id="741" r:id="rId45"/>
    <p:sldId id="738" r:id="rId46"/>
    <p:sldId id="739" r:id="rId47"/>
    <p:sldId id="740" r:id="rId48"/>
    <p:sldId id="701" r:id="rId49"/>
    <p:sldId id="742" r:id="rId50"/>
    <p:sldId id="702" r:id="rId51"/>
    <p:sldId id="743" r:id="rId52"/>
  </p:sldIdLst>
  <p:sldSz cx="9721850" cy="7200900"/>
  <p:notesSz cx="6888163" cy="10020300"/>
  <p:defaultTextStyle>
    <a:defPPr>
      <a:defRPr lang="en-US"/>
    </a:defPPr>
    <a:lvl1pPr algn="l" rtl="0" eaLnBrk="0" fontAlgn="base" hangingPunct="0">
      <a:spcBef>
        <a:spcPct val="0"/>
      </a:spcBef>
      <a:spcAft>
        <a:spcPct val="0"/>
      </a:spcAft>
      <a:defRPr sz="2000" kern="1200">
        <a:solidFill>
          <a:schemeClr val="tx1"/>
        </a:solidFill>
        <a:latin typeface="Arial" charset="0"/>
        <a:ea typeface="+mn-ea"/>
        <a:cs typeface="Arial" charset="0"/>
      </a:defRPr>
    </a:lvl1pPr>
    <a:lvl2pPr marL="457200" algn="l" rtl="0" eaLnBrk="0" fontAlgn="base" hangingPunct="0">
      <a:spcBef>
        <a:spcPct val="0"/>
      </a:spcBef>
      <a:spcAft>
        <a:spcPct val="0"/>
      </a:spcAft>
      <a:defRPr sz="2000" kern="1200">
        <a:solidFill>
          <a:schemeClr val="tx1"/>
        </a:solidFill>
        <a:latin typeface="Arial" charset="0"/>
        <a:ea typeface="+mn-ea"/>
        <a:cs typeface="Arial" charset="0"/>
      </a:defRPr>
    </a:lvl2pPr>
    <a:lvl3pPr marL="914400" algn="l" rtl="0" eaLnBrk="0" fontAlgn="base" hangingPunct="0">
      <a:spcBef>
        <a:spcPct val="0"/>
      </a:spcBef>
      <a:spcAft>
        <a:spcPct val="0"/>
      </a:spcAft>
      <a:defRPr sz="2000" kern="1200">
        <a:solidFill>
          <a:schemeClr val="tx1"/>
        </a:solidFill>
        <a:latin typeface="Arial" charset="0"/>
        <a:ea typeface="+mn-ea"/>
        <a:cs typeface="Arial" charset="0"/>
      </a:defRPr>
    </a:lvl3pPr>
    <a:lvl4pPr marL="1371600" algn="l" rtl="0" eaLnBrk="0" fontAlgn="base" hangingPunct="0">
      <a:spcBef>
        <a:spcPct val="0"/>
      </a:spcBef>
      <a:spcAft>
        <a:spcPct val="0"/>
      </a:spcAft>
      <a:defRPr sz="2000" kern="1200">
        <a:solidFill>
          <a:schemeClr val="tx1"/>
        </a:solidFill>
        <a:latin typeface="Arial" charset="0"/>
        <a:ea typeface="+mn-ea"/>
        <a:cs typeface="Arial" charset="0"/>
      </a:defRPr>
    </a:lvl4pPr>
    <a:lvl5pPr marL="1828800" algn="l" rtl="0" eaLnBrk="0" fontAlgn="base" hangingPunct="0">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268">
          <p15:clr>
            <a:srgbClr val="A4A3A4"/>
          </p15:clr>
        </p15:guide>
        <p15:guide id="2" pos="306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99CC00"/>
    <a:srgbClr val="009900"/>
    <a:srgbClr val="FFCC66"/>
    <a:srgbClr val="7DFF7D"/>
    <a:srgbClr val="FFDDDD"/>
    <a:srgbClr val="FFCC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83" autoAdjust="0"/>
    <p:restoredTop sz="86364" autoAdjust="0"/>
  </p:normalViewPr>
  <p:slideViewPr>
    <p:cSldViewPr>
      <p:cViewPr varScale="1">
        <p:scale>
          <a:sx n="88" d="100"/>
          <a:sy n="88" d="100"/>
        </p:scale>
        <p:origin x="708" y="72"/>
      </p:cViewPr>
      <p:guideLst>
        <p:guide orient="horz" pos="2268"/>
        <p:guide pos="3062"/>
      </p:guideLst>
    </p:cSldViewPr>
  </p:slideViewPr>
  <p:outlineViewPr>
    <p:cViewPr>
      <p:scale>
        <a:sx n="50" d="100"/>
        <a:sy n="50" d="100"/>
      </p:scale>
      <p:origin x="36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86088" cy="501650"/>
          </a:xfrm>
          <a:prstGeom prst="rect">
            <a:avLst/>
          </a:prstGeom>
          <a:noFill/>
          <a:ln w="9525">
            <a:noFill/>
            <a:miter lim="800000"/>
            <a:headEnd/>
            <a:tailEnd/>
          </a:ln>
        </p:spPr>
        <p:txBody>
          <a:bodyPr vert="horz" wrap="square" lIns="93579" tIns="46790" rIns="93579" bIns="46790" numCol="1" anchor="t" anchorCtr="0" compatLnSpc="1">
            <a:prstTxWarp prst="textNoShape">
              <a:avLst/>
            </a:prstTxWarp>
          </a:bodyPr>
          <a:lstStyle>
            <a:lvl1pPr algn="l" defTabSz="936625" eaLnBrk="1" hangingPunct="1">
              <a:buClrTx/>
              <a:buSzTx/>
              <a:buFontTx/>
              <a:buNone/>
              <a:defRPr sz="1200">
                <a:latin typeface="Times New Roman" pitchFamily="18" charset="0"/>
                <a:cs typeface="Arial" pitchFamily="34" charset="0"/>
              </a:defRPr>
            </a:lvl1pPr>
          </a:lstStyle>
          <a:p>
            <a:pPr>
              <a:defRPr/>
            </a:pPr>
            <a:endParaRPr lang="ru-RU"/>
          </a:p>
        </p:txBody>
      </p:sp>
      <p:sp>
        <p:nvSpPr>
          <p:cNvPr id="17411" name="Rectangle 3"/>
          <p:cNvSpPr>
            <a:spLocks noGrp="1" noChangeArrowheads="1"/>
          </p:cNvSpPr>
          <p:nvPr>
            <p:ph type="dt" sz="quarter" idx="1"/>
          </p:nvPr>
        </p:nvSpPr>
        <p:spPr bwMode="auto">
          <a:xfrm>
            <a:off x="3902075" y="0"/>
            <a:ext cx="2986088" cy="501650"/>
          </a:xfrm>
          <a:prstGeom prst="rect">
            <a:avLst/>
          </a:prstGeom>
          <a:noFill/>
          <a:ln w="9525">
            <a:noFill/>
            <a:miter lim="800000"/>
            <a:headEnd/>
            <a:tailEnd/>
          </a:ln>
        </p:spPr>
        <p:txBody>
          <a:bodyPr vert="horz" wrap="square" lIns="93579" tIns="46790" rIns="93579" bIns="46790" numCol="1" anchor="t" anchorCtr="0" compatLnSpc="1">
            <a:prstTxWarp prst="textNoShape">
              <a:avLst/>
            </a:prstTxWarp>
          </a:bodyPr>
          <a:lstStyle>
            <a:lvl1pPr algn="r" defTabSz="936625" eaLnBrk="1" hangingPunct="1">
              <a:buClrTx/>
              <a:buSzTx/>
              <a:buFontTx/>
              <a:buNone/>
              <a:defRPr sz="1200">
                <a:latin typeface="Times New Roman" pitchFamily="18" charset="0"/>
                <a:cs typeface="Arial" pitchFamily="34" charset="0"/>
              </a:defRPr>
            </a:lvl1pPr>
          </a:lstStyle>
          <a:p>
            <a:pPr>
              <a:defRPr/>
            </a:pPr>
            <a:endParaRPr lang="ru-RU"/>
          </a:p>
        </p:txBody>
      </p:sp>
      <p:sp>
        <p:nvSpPr>
          <p:cNvPr id="17412" name="Rectangle 4"/>
          <p:cNvSpPr>
            <a:spLocks noGrp="1" noChangeArrowheads="1"/>
          </p:cNvSpPr>
          <p:nvPr>
            <p:ph type="ftr" sz="quarter" idx="2"/>
          </p:nvPr>
        </p:nvSpPr>
        <p:spPr bwMode="auto">
          <a:xfrm>
            <a:off x="0" y="9518650"/>
            <a:ext cx="2986088" cy="501650"/>
          </a:xfrm>
          <a:prstGeom prst="rect">
            <a:avLst/>
          </a:prstGeom>
          <a:noFill/>
          <a:ln w="9525">
            <a:noFill/>
            <a:miter lim="800000"/>
            <a:headEnd/>
            <a:tailEnd/>
          </a:ln>
        </p:spPr>
        <p:txBody>
          <a:bodyPr vert="horz" wrap="square" lIns="93579" tIns="46790" rIns="93579" bIns="46790" numCol="1" anchor="b" anchorCtr="0" compatLnSpc="1">
            <a:prstTxWarp prst="textNoShape">
              <a:avLst/>
            </a:prstTxWarp>
          </a:bodyPr>
          <a:lstStyle>
            <a:lvl1pPr algn="l" defTabSz="936625" eaLnBrk="1" hangingPunct="1">
              <a:buClrTx/>
              <a:buSzTx/>
              <a:buFontTx/>
              <a:buNone/>
              <a:defRPr sz="1200">
                <a:latin typeface="Times New Roman" pitchFamily="18" charset="0"/>
                <a:cs typeface="Arial" pitchFamily="34" charset="0"/>
              </a:defRPr>
            </a:lvl1pPr>
          </a:lstStyle>
          <a:p>
            <a:pPr>
              <a:defRPr/>
            </a:pPr>
            <a:endParaRPr lang="ru-RU"/>
          </a:p>
        </p:txBody>
      </p:sp>
      <p:sp>
        <p:nvSpPr>
          <p:cNvPr id="17413" name="Rectangle 5"/>
          <p:cNvSpPr>
            <a:spLocks noGrp="1" noChangeArrowheads="1"/>
          </p:cNvSpPr>
          <p:nvPr>
            <p:ph type="sldNum" sz="quarter" idx="3"/>
          </p:nvPr>
        </p:nvSpPr>
        <p:spPr bwMode="auto">
          <a:xfrm>
            <a:off x="3902075" y="9518650"/>
            <a:ext cx="2986088" cy="501650"/>
          </a:xfrm>
          <a:prstGeom prst="rect">
            <a:avLst/>
          </a:prstGeom>
          <a:noFill/>
          <a:ln w="9525">
            <a:noFill/>
            <a:miter lim="800000"/>
            <a:headEnd/>
            <a:tailEnd/>
          </a:ln>
        </p:spPr>
        <p:txBody>
          <a:bodyPr vert="horz" wrap="square" lIns="93579" tIns="46790" rIns="93579" bIns="46790" numCol="1" anchor="b" anchorCtr="0" compatLnSpc="1">
            <a:prstTxWarp prst="textNoShape">
              <a:avLst/>
            </a:prstTxWarp>
          </a:bodyPr>
          <a:lstStyle>
            <a:lvl1pPr algn="r" defTabSz="936625" eaLnBrk="1" hangingPunct="1">
              <a:defRPr sz="1200">
                <a:latin typeface="Times New Roman" pitchFamily="18" charset="0"/>
              </a:defRPr>
            </a:lvl1pPr>
          </a:lstStyle>
          <a:p>
            <a:pPr>
              <a:defRPr/>
            </a:pPr>
            <a:fld id="{965A7D2F-AEB4-4819-9DA9-CDD348ED4FB7}" type="slidenum">
              <a:rPr lang="ru-RU" altLang="ru-RU"/>
              <a:pPr>
                <a:defRPr/>
              </a:pPr>
              <a:t>‹#›</a:t>
            </a:fld>
            <a:endParaRPr lang="ru-RU" altLang="ru-RU"/>
          </a:p>
        </p:txBody>
      </p:sp>
    </p:spTree>
    <p:extLst>
      <p:ext uri="{BB962C8B-B14F-4D97-AF65-F5344CB8AC3E}">
        <p14:creationId xmlns:p14="http://schemas.microsoft.com/office/powerpoint/2010/main" val="17566248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0" y="0"/>
            <a:ext cx="2984500" cy="501650"/>
          </a:xfrm>
          <a:prstGeom prst="rect">
            <a:avLst/>
          </a:prstGeom>
          <a:noFill/>
          <a:ln w="9525">
            <a:noFill/>
            <a:miter lim="800000"/>
            <a:headEnd/>
            <a:tailEnd/>
          </a:ln>
        </p:spPr>
        <p:txBody>
          <a:bodyPr vert="horz" wrap="square" lIns="93579" tIns="46790" rIns="93579" bIns="46790" numCol="1" anchor="t" anchorCtr="0" compatLnSpc="1">
            <a:prstTxWarp prst="textNoShape">
              <a:avLst/>
            </a:prstTxWarp>
          </a:bodyPr>
          <a:lstStyle>
            <a:lvl1pPr algn="l" defTabSz="936625" eaLnBrk="1" hangingPunct="1">
              <a:buClrTx/>
              <a:buSzTx/>
              <a:buFontTx/>
              <a:buNone/>
              <a:defRPr sz="1200">
                <a:latin typeface="Times New Roman" pitchFamily="18" charset="0"/>
                <a:cs typeface="Arial" pitchFamily="34" charset="0"/>
              </a:defRPr>
            </a:lvl1pPr>
          </a:lstStyle>
          <a:p>
            <a:pPr>
              <a:defRPr/>
            </a:pPr>
            <a:endParaRPr lang="ru-RU"/>
          </a:p>
        </p:txBody>
      </p:sp>
      <p:sp>
        <p:nvSpPr>
          <p:cNvPr id="102403" name="Rectangle 3"/>
          <p:cNvSpPr>
            <a:spLocks noGrp="1" noChangeArrowheads="1"/>
          </p:cNvSpPr>
          <p:nvPr>
            <p:ph type="dt" idx="1"/>
          </p:nvPr>
        </p:nvSpPr>
        <p:spPr bwMode="auto">
          <a:xfrm>
            <a:off x="3902075" y="0"/>
            <a:ext cx="2984500" cy="501650"/>
          </a:xfrm>
          <a:prstGeom prst="rect">
            <a:avLst/>
          </a:prstGeom>
          <a:noFill/>
          <a:ln w="9525">
            <a:noFill/>
            <a:miter lim="800000"/>
            <a:headEnd/>
            <a:tailEnd/>
          </a:ln>
        </p:spPr>
        <p:txBody>
          <a:bodyPr vert="horz" wrap="square" lIns="93579" tIns="46790" rIns="93579" bIns="46790" numCol="1" anchor="t" anchorCtr="0" compatLnSpc="1">
            <a:prstTxWarp prst="textNoShape">
              <a:avLst/>
            </a:prstTxWarp>
          </a:bodyPr>
          <a:lstStyle>
            <a:lvl1pPr algn="r" defTabSz="936625" eaLnBrk="1" hangingPunct="1">
              <a:buClrTx/>
              <a:buSzTx/>
              <a:buFontTx/>
              <a:buNone/>
              <a:defRPr sz="1200">
                <a:latin typeface="Times New Roman" pitchFamily="18" charset="0"/>
                <a:cs typeface="Arial" pitchFamily="34" charset="0"/>
              </a:defRPr>
            </a:lvl1pPr>
          </a:lstStyle>
          <a:p>
            <a:pPr>
              <a:defRPr/>
            </a:pPr>
            <a:endParaRPr lang="ru-RU"/>
          </a:p>
        </p:txBody>
      </p:sp>
      <p:sp>
        <p:nvSpPr>
          <p:cNvPr id="7172" name="Rectangle 4"/>
          <p:cNvSpPr>
            <a:spLocks noGrp="1" noRot="1" noChangeAspect="1" noChangeArrowheads="1" noTextEdit="1"/>
          </p:cNvSpPr>
          <p:nvPr>
            <p:ph type="sldImg" idx="2"/>
          </p:nvPr>
        </p:nvSpPr>
        <p:spPr bwMode="auto">
          <a:xfrm>
            <a:off x="908050" y="750888"/>
            <a:ext cx="5073650" cy="3757612"/>
          </a:xfrm>
          <a:prstGeom prst="rect">
            <a:avLst/>
          </a:prstGeom>
          <a:noFill/>
          <a:ln w="9525">
            <a:solidFill>
              <a:srgbClr val="000000"/>
            </a:solidFill>
            <a:miter lim="800000"/>
            <a:headEnd/>
            <a:tailEnd/>
          </a:ln>
        </p:spPr>
      </p:sp>
      <p:sp>
        <p:nvSpPr>
          <p:cNvPr id="102405" name="Rectangle 5"/>
          <p:cNvSpPr>
            <a:spLocks noGrp="1" noChangeArrowheads="1"/>
          </p:cNvSpPr>
          <p:nvPr>
            <p:ph type="body" sz="quarter" idx="3"/>
          </p:nvPr>
        </p:nvSpPr>
        <p:spPr bwMode="auto">
          <a:xfrm>
            <a:off x="688975" y="4759325"/>
            <a:ext cx="5510213" cy="4510088"/>
          </a:xfrm>
          <a:prstGeom prst="rect">
            <a:avLst/>
          </a:prstGeom>
          <a:noFill/>
          <a:ln w="9525">
            <a:noFill/>
            <a:miter lim="800000"/>
            <a:headEnd/>
            <a:tailEnd/>
          </a:ln>
        </p:spPr>
        <p:txBody>
          <a:bodyPr vert="horz" wrap="square" lIns="93579" tIns="46790" rIns="93579" bIns="4679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102406" name="Rectangle 6"/>
          <p:cNvSpPr>
            <a:spLocks noGrp="1" noChangeArrowheads="1"/>
          </p:cNvSpPr>
          <p:nvPr>
            <p:ph type="ftr" sz="quarter" idx="4"/>
          </p:nvPr>
        </p:nvSpPr>
        <p:spPr bwMode="auto">
          <a:xfrm>
            <a:off x="0" y="9517063"/>
            <a:ext cx="2984500" cy="501650"/>
          </a:xfrm>
          <a:prstGeom prst="rect">
            <a:avLst/>
          </a:prstGeom>
          <a:noFill/>
          <a:ln w="9525">
            <a:noFill/>
            <a:miter lim="800000"/>
            <a:headEnd/>
            <a:tailEnd/>
          </a:ln>
        </p:spPr>
        <p:txBody>
          <a:bodyPr vert="horz" wrap="square" lIns="93579" tIns="46790" rIns="93579" bIns="46790" numCol="1" anchor="b" anchorCtr="0" compatLnSpc="1">
            <a:prstTxWarp prst="textNoShape">
              <a:avLst/>
            </a:prstTxWarp>
          </a:bodyPr>
          <a:lstStyle>
            <a:lvl1pPr algn="l" defTabSz="936625" eaLnBrk="1" hangingPunct="1">
              <a:buClrTx/>
              <a:buSzTx/>
              <a:buFontTx/>
              <a:buNone/>
              <a:defRPr sz="1200">
                <a:latin typeface="Times New Roman" pitchFamily="18" charset="0"/>
                <a:cs typeface="Arial" pitchFamily="34" charset="0"/>
              </a:defRPr>
            </a:lvl1pPr>
          </a:lstStyle>
          <a:p>
            <a:pPr>
              <a:defRPr/>
            </a:pPr>
            <a:endParaRPr lang="ru-RU"/>
          </a:p>
        </p:txBody>
      </p:sp>
      <p:sp>
        <p:nvSpPr>
          <p:cNvPr id="102407" name="Rectangle 7"/>
          <p:cNvSpPr>
            <a:spLocks noGrp="1" noChangeArrowheads="1"/>
          </p:cNvSpPr>
          <p:nvPr>
            <p:ph type="sldNum" sz="quarter" idx="5"/>
          </p:nvPr>
        </p:nvSpPr>
        <p:spPr bwMode="auto">
          <a:xfrm>
            <a:off x="3902075" y="9517063"/>
            <a:ext cx="2984500" cy="501650"/>
          </a:xfrm>
          <a:prstGeom prst="rect">
            <a:avLst/>
          </a:prstGeom>
          <a:noFill/>
          <a:ln w="9525">
            <a:noFill/>
            <a:miter lim="800000"/>
            <a:headEnd/>
            <a:tailEnd/>
          </a:ln>
        </p:spPr>
        <p:txBody>
          <a:bodyPr vert="horz" wrap="square" lIns="93579" tIns="46790" rIns="93579" bIns="46790" numCol="1" anchor="b" anchorCtr="0" compatLnSpc="1">
            <a:prstTxWarp prst="textNoShape">
              <a:avLst/>
            </a:prstTxWarp>
          </a:bodyPr>
          <a:lstStyle>
            <a:lvl1pPr algn="r" defTabSz="936625" eaLnBrk="1" hangingPunct="1">
              <a:defRPr sz="1200">
                <a:latin typeface="Times New Roman" pitchFamily="18" charset="0"/>
              </a:defRPr>
            </a:lvl1pPr>
          </a:lstStyle>
          <a:p>
            <a:pPr>
              <a:defRPr/>
            </a:pPr>
            <a:fld id="{CB308C5E-0585-4C88-9B3F-EDCDB16E3A4C}" type="slidenum">
              <a:rPr lang="ru-RU" altLang="ru-RU"/>
              <a:pPr>
                <a:defRPr/>
              </a:pPr>
              <a:t>‹#›</a:t>
            </a:fld>
            <a:endParaRPr lang="ru-RU" altLang="ru-RU"/>
          </a:p>
        </p:txBody>
      </p:sp>
    </p:spTree>
    <p:extLst>
      <p:ext uri="{BB962C8B-B14F-4D97-AF65-F5344CB8AC3E}">
        <p14:creationId xmlns:p14="http://schemas.microsoft.com/office/powerpoint/2010/main" val="9529300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1</a:t>
            </a:fld>
            <a:endParaRPr lang="ru-RU" altLang="ru-RU" smtClean="0"/>
          </a:p>
        </p:txBody>
      </p:sp>
    </p:spTree>
    <p:extLst>
      <p:ext uri="{BB962C8B-B14F-4D97-AF65-F5344CB8AC3E}">
        <p14:creationId xmlns:p14="http://schemas.microsoft.com/office/powerpoint/2010/main" val="261231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10</a:t>
            </a:fld>
            <a:endParaRPr lang="ru-RU" altLang="ru-RU" smtClean="0"/>
          </a:p>
        </p:txBody>
      </p:sp>
    </p:spTree>
    <p:extLst>
      <p:ext uri="{BB962C8B-B14F-4D97-AF65-F5344CB8AC3E}">
        <p14:creationId xmlns:p14="http://schemas.microsoft.com/office/powerpoint/2010/main" val="1793383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11</a:t>
            </a:fld>
            <a:endParaRPr lang="ru-RU" altLang="ru-RU" smtClean="0"/>
          </a:p>
        </p:txBody>
      </p:sp>
    </p:spTree>
    <p:extLst>
      <p:ext uri="{BB962C8B-B14F-4D97-AF65-F5344CB8AC3E}">
        <p14:creationId xmlns:p14="http://schemas.microsoft.com/office/powerpoint/2010/main" val="3883744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12</a:t>
            </a:fld>
            <a:endParaRPr lang="ru-RU" altLang="ru-RU" smtClean="0"/>
          </a:p>
        </p:txBody>
      </p:sp>
    </p:spTree>
    <p:extLst>
      <p:ext uri="{BB962C8B-B14F-4D97-AF65-F5344CB8AC3E}">
        <p14:creationId xmlns:p14="http://schemas.microsoft.com/office/powerpoint/2010/main" val="3292454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13</a:t>
            </a:fld>
            <a:endParaRPr lang="ru-RU" altLang="ru-RU" smtClean="0"/>
          </a:p>
        </p:txBody>
      </p:sp>
    </p:spTree>
    <p:extLst>
      <p:ext uri="{BB962C8B-B14F-4D97-AF65-F5344CB8AC3E}">
        <p14:creationId xmlns:p14="http://schemas.microsoft.com/office/powerpoint/2010/main" val="182763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14</a:t>
            </a:fld>
            <a:endParaRPr lang="ru-RU" altLang="ru-RU" smtClean="0"/>
          </a:p>
        </p:txBody>
      </p:sp>
    </p:spTree>
    <p:extLst>
      <p:ext uri="{BB962C8B-B14F-4D97-AF65-F5344CB8AC3E}">
        <p14:creationId xmlns:p14="http://schemas.microsoft.com/office/powerpoint/2010/main" val="27482173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15</a:t>
            </a:fld>
            <a:endParaRPr lang="ru-RU" altLang="ru-RU" smtClean="0"/>
          </a:p>
        </p:txBody>
      </p:sp>
    </p:spTree>
    <p:extLst>
      <p:ext uri="{BB962C8B-B14F-4D97-AF65-F5344CB8AC3E}">
        <p14:creationId xmlns:p14="http://schemas.microsoft.com/office/powerpoint/2010/main" val="3310007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16</a:t>
            </a:fld>
            <a:endParaRPr lang="ru-RU" altLang="ru-RU" smtClean="0"/>
          </a:p>
        </p:txBody>
      </p:sp>
    </p:spTree>
    <p:extLst>
      <p:ext uri="{BB962C8B-B14F-4D97-AF65-F5344CB8AC3E}">
        <p14:creationId xmlns:p14="http://schemas.microsoft.com/office/powerpoint/2010/main" val="1402726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17</a:t>
            </a:fld>
            <a:endParaRPr lang="ru-RU" altLang="ru-RU" smtClean="0"/>
          </a:p>
        </p:txBody>
      </p:sp>
    </p:spTree>
    <p:extLst>
      <p:ext uri="{BB962C8B-B14F-4D97-AF65-F5344CB8AC3E}">
        <p14:creationId xmlns:p14="http://schemas.microsoft.com/office/powerpoint/2010/main" val="22134206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18</a:t>
            </a:fld>
            <a:endParaRPr lang="ru-RU" altLang="ru-RU" smtClean="0"/>
          </a:p>
        </p:txBody>
      </p:sp>
    </p:spTree>
    <p:extLst>
      <p:ext uri="{BB962C8B-B14F-4D97-AF65-F5344CB8AC3E}">
        <p14:creationId xmlns:p14="http://schemas.microsoft.com/office/powerpoint/2010/main" val="7346932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19</a:t>
            </a:fld>
            <a:endParaRPr lang="ru-RU" altLang="ru-RU" smtClean="0"/>
          </a:p>
        </p:txBody>
      </p:sp>
    </p:spTree>
    <p:extLst>
      <p:ext uri="{BB962C8B-B14F-4D97-AF65-F5344CB8AC3E}">
        <p14:creationId xmlns:p14="http://schemas.microsoft.com/office/powerpoint/2010/main" val="1646904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2</a:t>
            </a:fld>
            <a:endParaRPr lang="ru-RU" altLang="ru-RU" smtClean="0"/>
          </a:p>
        </p:txBody>
      </p:sp>
    </p:spTree>
    <p:extLst>
      <p:ext uri="{BB962C8B-B14F-4D97-AF65-F5344CB8AC3E}">
        <p14:creationId xmlns:p14="http://schemas.microsoft.com/office/powerpoint/2010/main" val="12548572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20</a:t>
            </a:fld>
            <a:endParaRPr lang="ru-RU" altLang="ru-RU" smtClean="0"/>
          </a:p>
        </p:txBody>
      </p:sp>
    </p:spTree>
    <p:extLst>
      <p:ext uri="{BB962C8B-B14F-4D97-AF65-F5344CB8AC3E}">
        <p14:creationId xmlns:p14="http://schemas.microsoft.com/office/powerpoint/2010/main" val="36552180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21</a:t>
            </a:fld>
            <a:endParaRPr lang="ru-RU" altLang="ru-RU" smtClean="0"/>
          </a:p>
        </p:txBody>
      </p:sp>
    </p:spTree>
    <p:extLst>
      <p:ext uri="{BB962C8B-B14F-4D97-AF65-F5344CB8AC3E}">
        <p14:creationId xmlns:p14="http://schemas.microsoft.com/office/powerpoint/2010/main" val="11741259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22</a:t>
            </a:fld>
            <a:endParaRPr lang="ru-RU" altLang="ru-RU" smtClean="0"/>
          </a:p>
        </p:txBody>
      </p:sp>
    </p:spTree>
    <p:extLst>
      <p:ext uri="{BB962C8B-B14F-4D97-AF65-F5344CB8AC3E}">
        <p14:creationId xmlns:p14="http://schemas.microsoft.com/office/powerpoint/2010/main" val="23429771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23</a:t>
            </a:fld>
            <a:endParaRPr lang="ru-RU" altLang="ru-RU" smtClean="0"/>
          </a:p>
        </p:txBody>
      </p:sp>
    </p:spTree>
    <p:extLst>
      <p:ext uri="{BB962C8B-B14F-4D97-AF65-F5344CB8AC3E}">
        <p14:creationId xmlns:p14="http://schemas.microsoft.com/office/powerpoint/2010/main" val="7793779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24</a:t>
            </a:fld>
            <a:endParaRPr lang="ru-RU" altLang="ru-RU" smtClean="0"/>
          </a:p>
        </p:txBody>
      </p:sp>
    </p:spTree>
    <p:extLst>
      <p:ext uri="{BB962C8B-B14F-4D97-AF65-F5344CB8AC3E}">
        <p14:creationId xmlns:p14="http://schemas.microsoft.com/office/powerpoint/2010/main" val="37101648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25</a:t>
            </a:fld>
            <a:endParaRPr lang="ru-RU" altLang="ru-RU" smtClean="0"/>
          </a:p>
        </p:txBody>
      </p:sp>
    </p:spTree>
    <p:extLst>
      <p:ext uri="{BB962C8B-B14F-4D97-AF65-F5344CB8AC3E}">
        <p14:creationId xmlns:p14="http://schemas.microsoft.com/office/powerpoint/2010/main" val="31673170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26</a:t>
            </a:fld>
            <a:endParaRPr lang="ru-RU" altLang="ru-RU" smtClean="0"/>
          </a:p>
        </p:txBody>
      </p:sp>
    </p:spTree>
    <p:extLst>
      <p:ext uri="{BB962C8B-B14F-4D97-AF65-F5344CB8AC3E}">
        <p14:creationId xmlns:p14="http://schemas.microsoft.com/office/powerpoint/2010/main" val="6824112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27</a:t>
            </a:fld>
            <a:endParaRPr lang="ru-RU" altLang="ru-RU" smtClean="0"/>
          </a:p>
        </p:txBody>
      </p:sp>
    </p:spTree>
    <p:extLst>
      <p:ext uri="{BB962C8B-B14F-4D97-AF65-F5344CB8AC3E}">
        <p14:creationId xmlns:p14="http://schemas.microsoft.com/office/powerpoint/2010/main" val="14177932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28</a:t>
            </a:fld>
            <a:endParaRPr lang="ru-RU" altLang="ru-RU" smtClean="0"/>
          </a:p>
        </p:txBody>
      </p:sp>
    </p:spTree>
    <p:extLst>
      <p:ext uri="{BB962C8B-B14F-4D97-AF65-F5344CB8AC3E}">
        <p14:creationId xmlns:p14="http://schemas.microsoft.com/office/powerpoint/2010/main" val="13082933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29</a:t>
            </a:fld>
            <a:endParaRPr lang="ru-RU" altLang="ru-RU" smtClean="0"/>
          </a:p>
        </p:txBody>
      </p:sp>
    </p:spTree>
    <p:extLst>
      <p:ext uri="{BB962C8B-B14F-4D97-AF65-F5344CB8AC3E}">
        <p14:creationId xmlns:p14="http://schemas.microsoft.com/office/powerpoint/2010/main" val="1711249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3</a:t>
            </a:fld>
            <a:endParaRPr lang="ru-RU" altLang="ru-RU" smtClean="0"/>
          </a:p>
        </p:txBody>
      </p:sp>
    </p:spTree>
    <p:extLst>
      <p:ext uri="{BB962C8B-B14F-4D97-AF65-F5344CB8AC3E}">
        <p14:creationId xmlns:p14="http://schemas.microsoft.com/office/powerpoint/2010/main" val="36688142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30</a:t>
            </a:fld>
            <a:endParaRPr lang="ru-RU" altLang="ru-RU" smtClean="0"/>
          </a:p>
        </p:txBody>
      </p:sp>
    </p:spTree>
    <p:extLst>
      <p:ext uri="{BB962C8B-B14F-4D97-AF65-F5344CB8AC3E}">
        <p14:creationId xmlns:p14="http://schemas.microsoft.com/office/powerpoint/2010/main" val="25866812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31</a:t>
            </a:fld>
            <a:endParaRPr lang="ru-RU" altLang="ru-RU" smtClean="0"/>
          </a:p>
        </p:txBody>
      </p:sp>
    </p:spTree>
    <p:extLst>
      <p:ext uri="{BB962C8B-B14F-4D97-AF65-F5344CB8AC3E}">
        <p14:creationId xmlns:p14="http://schemas.microsoft.com/office/powerpoint/2010/main" val="8539352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32</a:t>
            </a:fld>
            <a:endParaRPr lang="ru-RU" altLang="ru-RU" smtClean="0"/>
          </a:p>
        </p:txBody>
      </p:sp>
    </p:spTree>
    <p:extLst>
      <p:ext uri="{BB962C8B-B14F-4D97-AF65-F5344CB8AC3E}">
        <p14:creationId xmlns:p14="http://schemas.microsoft.com/office/powerpoint/2010/main" val="6991435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33</a:t>
            </a:fld>
            <a:endParaRPr lang="ru-RU" altLang="ru-RU" smtClean="0"/>
          </a:p>
        </p:txBody>
      </p:sp>
    </p:spTree>
    <p:extLst>
      <p:ext uri="{BB962C8B-B14F-4D97-AF65-F5344CB8AC3E}">
        <p14:creationId xmlns:p14="http://schemas.microsoft.com/office/powerpoint/2010/main" val="41167509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34</a:t>
            </a:fld>
            <a:endParaRPr lang="ru-RU" altLang="ru-RU" smtClean="0"/>
          </a:p>
        </p:txBody>
      </p:sp>
    </p:spTree>
    <p:extLst>
      <p:ext uri="{BB962C8B-B14F-4D97-AF65-F5344CB8AC3E}">
        <p14:creationId xmlns:p14="http://schemas.microsoft.com/office/powerpoint/2010/main" val="5371016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35</a:t>
            </a:fld>
            <a:endParaRPr lang="ru-RU" altLang="ru-RU" smtClean="0"/>
          </a:p>
        </p:txBody>
      </p:sp>
    </p:spTree>
    <p:extLst>
      <p:ext uri="{BB962C8B-B14F-4D97-AF65-F5344CB8AC3E}">
        <p14:creationId xmlns:p14="http://schemas.microsoft.com/office/powerpoint/2010/main" val="25828053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36</a:t>
            </a:fld>
            <a:endParaRPr lang="ru-RU" altLang="ru-RU" smtClean="0"/>
          </a:p>
        </p:txBody>
      </p:sp>
    </p:spTree>
    <p:extLst>
      <p:ext uri="{BB962C8B-B14F-4D97-AF65-F5344CB8AC3E}">
        <p14:creationId xmlns:p14="http://schemas.microsoft.com/office/powerpoint/2010/main" val="8927567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37</a:t>
            </a:fld>
            <a:endParaRPr lang="ru-RU" altLang="ru-RU" smtClean="0"/>
          </a:p>
        </p:txBody>
      </p:sp>
    </p:spTree>
    <p:extLst>
      <p:ext uri="{BB962C8B-B14F-4D97-AF65-F5344CB8AC3E}">
        <p14:creationId xmlns:p14="http://schemas.microsoft.com/office/powerpoint/2010/main" val="41578073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38</a:t>
            </a:fld>
            <a:endParaRPr lang="ru-RU" altLang="ru-RU" smtClean="0"/>
          </a:p>
        </p:txBody>
      </p:sp>
    </p:spTree>
    <p:extLst>
      <p:ext uri="{BB962C8B-B14F-4D97-AF65-F5344CB8AC3E}">
        <p14:creationId xmlns:p14="http://schemas.microsoft.com/office/powerpoint/2010/main" val="16027625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39</a:t>
            </a:fld>
            <a:endParaRPr lang="ru-RU" altLang="ru-RU" smtClean="0"/>
          </a:p>
        </p:txBody>
      </p:sp>
    </p:spTree>
    <p:extLst>
      <p:ext uri="{BB962C8B-B14F-4D97-AF65-F5344CB8AC3E}">
        <p14:creationId xmlns:p14="http://schemas.microsoft.com/office/powerpoint/2010/main" val="1119369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4</a:t>
            </a:fld>
            <a:endParaRPr lang="ru-RU" altLang="ru-RU" smtClean="0"/>
          </a:p>
        </p:txBody>
      </p:sp>
    </p:spTree>
    <p:extLst>
      <p:ext uri="{BB962C8B-B14F-4D97-AF65-F5344CB8AC3E}">
        <p14:creationId xmlns:p14="http://schemas.microsoft.com/office/powerpoint/2010/main" val="7419602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40</a:t>
            </a:fld>
            <a:endParaRPr lang="ru-RU" altLang="ru-RU" smtClean="0"/>
          </a:p>
        </p:txBody>
      </p:sp>
    </p:spTree>
    <p:extLst>
      <p:ext uri="{BB962C8B-B14F-4D97-AF65-F5344CB8AC3E}">
        <p14:creationId xmlns:p14="http://schemas.microsoft.com/office/powerpoint/2010/main" val="39245327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41</a:t>
            </a:fld>
            <a:endParaRPr lang="ru-RU" altLang="ru-RU" smtClean="0"/>
          </a:p>
        </p:txBody>
      </p:sp>
    </p:spTree>
    <p:extLst>
      <p:ext uri="{BB962C8B-B14F-4D97-AF65-F5344CB8AC3E}">
        <p14:creationId xmlns:p14="http://schemas.microsoft.com/office/powerpoint/2010/main" val="29083331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42</a:t>
            </a:fld>
            <a:endParaRPr lang="ru-RU" altLang="ru-RU" smtClean="0"/>
          </a:p>
        </p:txBody>
      </p:sp>
    </p:spTree>
    <p:extLst>
      <p:ext uri="{BB962C8B-B14F-4D97-AF65-F5344CB8AC3E}">
        <p14:creationId xmlns:p14="http://schemas.microsoft.com/office/powerpoint/2010/main" val="29669370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43</a:t>
            </a:fld>
            <a:endParaRPr lang="ru-RU" altLang="ru-RU" smtClean="0"/>
          </a:p>
        </p:txBody>
      </p:sp>
    </p:spTree>
    <p:extLst>
      <p:ext uri="{BB962C8B-B14F-4D97-AF65-F5344CB8AC3E}">
        <p14:creationId xmlns:p14="http://schemas.microsoft.com/office/powerpoint/2010/main" val="7639418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44</a:t>
            </a:fld>
            <a:endParaRPr lang="ru-RU" altLang="ru-RU" smtClean="0"/>
          </a:p>
        </p:txBody>
      </p:sp>
    </p:spTree>
    <p:extLst>
      <p:ext uri="{BB962C8B-B14F-4D97-AF65-F5344CB8AC3E}">
        <p14:creationId xmlns:p14="http://schemas.microsoft.com/office/powerpoint/2010/main" val="4997768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45</a:t>
            </a:fld>
            <a:endParaRPr lang="ru-RU" altLang="ru-RU" smtClean="0"/>
          </a:p>
        </p:txBody>
      </p:sp>
    </p:spTree>
    <p:extLst>
      <p:ext uri="{BB962C8B-B14F-4D97-AF65-F5344CB8AC3E}">
        <p14:creationId xmlns:p14="http://schemas.microsoft.com/office/powerpoint/2010/main" val="38669231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46</a:t>
            </a:fld>
            <a:endParaRPr lang="ru-RU" altLang="ru-RU" smtClean="0"/>
          </a:p>
        </p:txBody>
      </p:sp>
    </p:spTree>
    <p:extLst>
      <p:ext uri="{BB962C8B-B14F-4D97-AF65-F5344CB8AC3E}">
        <p14:creationId xmlns:p14="http://schemas.microsoft.com/office/powerpoint/2010/main" val="9137603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47</a:t>
            </a:fld>
            <a:endParaRPr lang="ru-RU" altLang="ru-RU" smtClean="0"/>
          </a:p>
        </p:txBody>
      </p:sp>
    </p:spTree>
    <p:extLst>
      <p:ext uri="{BB962C8B-B14F-4D97-AF65-F5344CB8AC3E}">
        <p14:creationId xmlns:p14="http://schemas.microsoft.com/office/powerpoint/2010/main" val="20787361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48</a:t>
            </a:fld>
            <a:endParaRPr lang="ru-RU" altLang="ru-RU" smtClean="0"/>
          </a:p>
        </p:txBody>
      </p:sp>
    </p:spTree>
    <p:extLst>
      <p:ext uri="{BB962C8B-B14F-4D97-AF65-F5344CB8AC3E}">
        <p14:creationId xmlns:p14="http://schemas.microsoft.com/office/powerpoint/2010/main" val="6431668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49</a:t>
            </a:fld>
            <a:endParaRPr lang="ru-RU" altLang="ru-RU" smtClean="0"/>
          </a:p>
        </p:txBody>
      </p:sp>
    </p:spTree>
    <p:extLst>
      <p:ext uri="{BB962C8B-B14F-4D97-AF65-F5344CB8AC3E}">
        <p14:creationId xmlns:p14="http://schemas.microsoft.com/office/powerpoint/2010/main" val="3678780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5</a:t>
            </a:fld>
            <a:endParaRPr lang="ru-RU" altLang="ru-RU" smtClean="0"/>
          </a:p>
        </p:txBody>
      </p:sp>
    </p:spTree>
    <p:extLst>
      <p:ext uri="{BB962C8B-B14F-4D97-AF65-F5344CB8AC3E}">
        <p14:creationId xmlns:p14="http://schemas.microsoft.com/office/powerpoint/2010/main" val="384180855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50</a:t>
            </a:fld>
            <a:endParaRPr lang="ru-RU" altLang="ru-RU" smtClean="0"/>
          </a:p>
        </p:txBody>
      </p:sp>
    </p:spTree>
    <p:extLst>
      <p:ext uri="{BB962C8B-B14F-4D97-AF65-F5344CB8AC3E}">
        <p14:creationId xmlns:p14="http://schemas.microsoft.com/office/powerpoint/2010/main" val="1363951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51</a:t>
            </a:fld>
            <a:endParaRPr lang="ru-RU" altLang="ru-RU" smtClean="0"/>
          </a:p>
        </p:txBody>
      </p:sp>
    </p:spTree>
    <p:extLst>
      <p:ext uri="{BB962C8B-B14F-4D97-AF65-F5344CB8AC3E}">
        <p14:creationId xmlns:p14="http://schemas.microsoft.com/office/powerpoint/2010/main" val="4242587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6</a:t>
            </a:fld>
            <a:endParaRPr lang="ru-RU" altLang="ru-RU" smtClean="0"/>
          </a:p>
        </p:txBody>
      </p:sp>
    </p:spTree>
    <p:extLst>
      <p:ext uri="{BB962C8B-B14F-4D97-AF65-F5344CB8AC3E}">
        <p14:creationId xmlns:p14="http://schemas.microsoft.com/office/powerpoint/2010/main" val="2298610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7</a:t>
            </a:fld>
            <a:endParaRPr lang="ru-RU" altLang="ru-RU" smtClean="0"/>
          </a:p>
        </p:txBody>
      </p:sp>
    </p:spTree>
    <p:extLst>
      <p:ext uri="{BB962C8B-B14F-4D97-AF65-F5344CB8AC3E}">
        <p14:creationId xmlns:p14="http://schemas.microsoft.com/office/powerpoint/2010/main" val="3646914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8</a:t>
            </a:fld>
            <a:endParaRPr lang="ru-RU" altLang="ru-RU" smtClean="0"/>
          </a:p>
        </p:txBody>
      </p:sp>
    </p:spTree>
    <p:extLst>
      <p:ext uri="{BB962C8B-B14F-4D97-AF65-F5344CB8AC3E}">
        <p14:creationId xmlns:p14="http://schemas.microsoft.com/office/powerpoint/2010/main" val="906154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ln/>
        </p:spPr>
        <p:txBody>
          <a:bodyPr/>
          <a:lstStyle/>
          <a:p>
            <a:endParaRPr lang="ru-RU" altLang="ru-RU" smtClean="0"/>
          </a:p>
        </p:txBody>
      </p:sp>
      <p:sp>
        <p:nvSpPr>
          <p:cNvPr id="8196" name="Номер слайда 3"/>
          <p:cNvSpPr>
            <a:spLocks noGrp="1"/>
          </p:cNvSpPr>
          <p:nvPr>
            <p:ph type="sldNum" sz="quarter" idx="5"/>
          </p:nvPr>
        </p:nvSpPr>
        <p:spPr>
          <a:noFill/>
        </p:spPr>
        <p:txBody>
          <a:bodyPr/>
          <a:lstStyle/>
          <a:p>
            <a:fld id="{42A8AF68-0B68-44C2-8E1C-5AC57CC48CB6}" type="slidenum">
              <a:rPr lang="ru-RU" altLang="ru-RU" smtClean="0"/>
              <a:pPr/>
              <a:t>9</a:t>
            </a:fld>
            <a:endParaRPr lang="ru-RU" altLang="ru-RU" smtClean="0"/>
          </a:p>
        </p:txBody>
      </p:sp>
    </p:spTree>
    <p:extLst>
      <p:ext uri="{BB962C8B-B14F-4D97-AF65-F5344CB8AC3E}">
        <p14:creationId xmlns:p14="http://schemas.microsoft.com/office/powerpoint/2010/main" val="1459966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28663" y="2236788"/>
            <a:ext cx="8264525" cy="1543050"/>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458913" y="4079875"/>
            <a:ext cx="6804025" cy="1841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73D89AF-61D1-4EF3-9D73-3ACD9E355227}" type="slidenum">
              <a:rPr lang="ru-RU" altLang="ru-RU"/>
              <a:pPr>
                <a:defRPr/>
              </a:pPr>
              <a:t>‹#›</a:t>
            </a:fld>
            <a:endParaRPr lang="ru-RU" alt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51E1FF8-1420-478D-BC5D-75486494DCB7}" type="slidenum">
              <a:rPr lang="ru-RU" altLang="ru-RU"/>
              <a:pPr>
                <a:defRPr/>
              </a:pPr>
              <a:t>‹#›</a:t>
            </a:fld>
            <a:endParaRPr lang="ru-RU" alt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48500" y="288925"/>
            <a:ext cx="2187575" cy="61436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85775" y="288925"/>
            <a:ext cx="6410325" cy="61436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468FCC4-F49C-48D0-A168-D0855C7E186B}" type="slidenum">
              <a:rPr lang="ru-RU" altLang="ru-RU"/>
              <a:pPr>
                <a:defRPr/>
              </a:pPr>
              <a:t>‹#›</a:t>
            </a:fld>
            <a:endParaRPr lang="ru-RU" alt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85775" y="288925"/>
            <a:ext cx="8750300" cy="61436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23895D57-4C5A-447D-B253-C8338D68FE8E}" type="slidenum">
              <a:rPr lang="ru-RU" altLang="ru-RU"/>
              <a:pPr>
                <a:defRPr/>
              </a:pPr>
              <a:t>‹#›</a:t>
            </a:fld>
            <a:endParaRPr lang="ru-RU" alt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D28B201-1FF7-4F73-8B73-35C14C5E16E0}" type="slidenum">
              <a:rPr lang="ru-RU" altLang="ru-RU"/>
              <a:pPr>
                <a:defRPr/>
              </a:pPr>
              <a:t>‹#›</a:t>
            </a:fld>
            <a:endParaRPr lang="ru-RU" alt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8350" y="4627563"/>
            <a:ext cx="8262938" cy="1430337"/>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68350" y="3052763"/>
            <a:ext cx="8262938" cy="15748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766BE3A-8758-4039-AC9F-0D9F2E89F7B7}" type="slidenum">
              <a:rPr lang="ru-RU" altLang="ru-RU"/>
              <a:pPr>
                <a:defRPr/>
              </a:pPr>
              <a:t>‹#›</a:t>
            </a:fld>
            <a:endParaRPr lang="ru-RU" alt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85775" y="1679575"/>
            <a:ext cx="429895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937125" y="1679575"/>
            <a:ext cx="429895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35EF1737-367D-40A3-804A-D462A7FB77C4}" type="slidenum">
              <a:rPr lang="ru-RU" altLang="ru-RU"/>
              <a:pPr>
                <a:defRPr/>
              </a:pPr>
              <a:t>‹#›</a:t>
            </a:fld>
            <a:endParaRPr lang="ru-RU" alt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85775" y="1611313"/>
            <a:ext cx="4295775" cy="6731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85775" y="2284413"/>
            <a:ext cx="4295775" cy="41481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938713" y="1611313"/>
            <a:ext cx="4297362" cy="6731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938713" y="2284413"/>
            <a:ext cx="4297362" cy="41481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E8972BEE-8D5E-4E2A-B2A5-0EA714B223B2}" type="slidenum">
              <a:rPr lang="ru-RU" altLang="ru-RU"/>
              <a:pPr>
                <a:defRPr/>
              </a:pPr>
              <a:t>‹#›</a:t>
            </a:fld>
            <a:endParaRPr lang="ru-RU" alt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F6C6126A-4C77-41A7-BC20-E75B357F65CC}" type="slidenum">
              <a:rPr lang="ru-RU" altLang="ru-RU"/>
              <a:pPr>
                <a:defRPr/>
              </a:pPr>
              <a:t>‹#›</a:t>
            </a:fld>
            <a:endParaRPr lang="ru-RU" alt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250C1F8F-4128-4CBD-9510-EF91F23999B4}" type="slidenum">
              <a:rPr lang="ru-RU" altLang="ru-RU"/>
              <a:pPr>
                <a:defRPr/>
              </a:pPr>
              <a:t>‹#›</a:t>
            </a:fld>
            <a:endParaRPr lang="ru-RU" alt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5775" y="287338"/>
            <a:ext cx="3198813" cy="12192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800475" y="287338"/>
            <a:ext cx="5435600" cy="61452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85775" y="1506538"/>
            <a:ext cx="3198813" cy="49260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FB083452-D52A-4290-98EC-46907A27A27E}" type="slidenum">
              <a:rPr lang="ru-RU" altLang="ru-RU"/>
              <a:pPr>
                <a:defRPr/>
              </a:pPr>
              <a:t>‹#›</a:t>
            </a:fld>
            <a:endParaRPr lang="ru-RU" alt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5000" y="5040313"/>
            <a:ext cx="5834063" cy="595312"/>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905000" y="642938"/>
            <a:ext cx="5834063" cy="4321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905000" y="5635625"/>
            <a:ext cx="5834063" cy="8445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CF8F9BC1-839A-4CF4-96E3-C37348759746}" type="slidenum">
              <a:rPr lang="ru-RU" altLang="ru-RU"/>
              <a:pPr>
                <a:defRPr/>
              </a:pPr>
              <a:t>‹#›</a:t>
            </a:fld>
            <a:endParaRPr lang="ru-RU" alt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FF00"/>
            </a:gs>
            <a:gs pos="100000">
              <a:srgbClr val="FFFFFF"/>
            </a:gs>
          </a:gsLst>
          <a:path path="rect">
            <a:fillToRect l="100000" t="10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85775" y="288925"/>
            <a:ext cx="8750300" cy="1200150"/>
          </a:xfrm>
          <a:prstGeom prst="rect">
            <a:avLst/>
          </a:prstGeom>
          <a:noFill/>
          <a:ln w="9525">
            <a:noFill/>
            <a:miter lim="800000"/>
            <a:headEnd/>
            <a:tailEnd/>
          </a:ln>
        </p:spPr>
        <p:txBody>
          <a:bodyPr vert="horz" wrap="square" lIns="100995" tIns="50499" rIns="100995" bIns="50499"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485775" y="1679575"/>
            <a:ext cx="8750300" cy="4752975"/>
          </a:xfrm>
          <a:prstGeom prst="rect">
            <a:avLst/>
          </a:prstGeom>
          <a:noFill/>
          <a:ln w="9525">
            <a:noFill/>
            <a:miter lim="800000"/>
            <a:headEnd/>
            <a:tailEnd/>
          </a:ln>
        </p:spPr>
        <p:txBody>
          <a:bodyPr vert="horz" wrap="square" lIns="100995" tIns="50499" rIns="100995" bIns="50499"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85775" y="6557963"/>
            <a:ext cx="2268538" cy="500062"/>
          </a:xfrm>
          <a:prstGeom prst="rect">
            <a:avLst/>
          </a:prstGeom>
          <a:noFill/>
          <a:ln w="9525">
            <a:noFill/>
            <a:miter lim="800000"/>
            <a:headEnd/>
            <a:tailEnd/>
          </a:ln>
        </p:spPr>
        <p:txBody>
          <a:bodyPr vert="horz" wrap="square" lIns="100995" tIns="50499" rIns="100995" bIns="50499" numCol="1" anchor="t" anchorCtr="0" compatLnSpc="1">
            <a:prstTxWarp prst="textNoShape">
              <a:avLst/>
            </a:prstTxWarp>
          </a:bodyPr>
          <a:lstStyle>
            <a:lvl1pPr algn="l" eaLnBrk="1" hangingPunct="1">
              <a:buClrTx/>
              <a:buSzTx/>
              <a:buFontTx/>
              <a:buNone/>
              <a:defRPr sz="1600">
                <a:latin typeface="Arial" charset="0"/>
                <a:cs typeface="Arial" charset="0"/>
              </a:defRPr>
            </a:lvl1pPr>
          </a:lstStyle>
          <a:p>
            <a:pPr>
              <a:defRPr/>
            </a:pPr>
            <a:endParaRPr lang="ru-RU"/>
          </a:p>
        </p:txBody>
      </p:sp>
      <p:sp>
        <p:nvSpPr>
          <p:cNvPr id="1029" name="Rectangle 5"/>
          <p:cNvSpPr>
            <a:spLocks noGrp="1" noChangeArrowheads="1"/>
          </p:cNvSpPr>
          <p:nvPr>
            <p:ph type="ftr" sz="quarter" idx="3"/>
          </p:nvPr>
        </p:nvSpPr>
        <p:spPr bwMode="auto">
          <a:xfrm>
            <a:off x="3321050" y="6557963"/>
            <a:ext cx="3079750" cy="500062"/>
          </a:xfrm>
          <a:prstGeom prst="rect">
            <a:avLst/>
          </a:prstGeom>
          <a:noFill/>
          <a:ln w="9525">
            <a:noFill/>
            <a:miter lim="800000"/>
            <a:headEnd/>
            <a:tailEnd/>
          </a:ln>
        </p:spPr>
        <p:txBody>
          <a:bodyPr vert="horz" wrap="square" lIns="100995" tIns="50499" rIns="100995" bIns="50499" numCol="1" anchor="t" anchorCtr="0" compatLnSpc="1">
            <a:prstTxWarp prst="textNoShape">
              <a:avLst/>
            </a:prstTxWarp>
          </a:bodyPr>
          <a:lstStyle>
            <a:lvl1pPr algn="ctr" eaLnBrk="1" hangingPunct="1">
              <a:buClrTx/>
              <a:buSzTx/>
              <a:buFontTx/>
              <a:buNone/>
              <a:defRPr sz="1600">
                <a:latin typeface="Arial" charset="0"/>
                <a:cs typeface="Arial" charset="0"/>
              </a:defRPr>
            </a:lvl1pPr>
          </a:lstStyle>
          <a:p>
            <a:pPr>
              <a:defRPr/>
            </a:pPr>
            <a:endParaRPr lang="ru-RU"/>
          </a:p>
        </p:txBody>
      </p:sp>
      <p:sp>
        <p:nvSpPr>
          <p:cNvPr id="1030" name="Rectangle 6"/>
          <p:cNvSpPr>
            <a:spLocks noGrp="1" noChangeArrowheads="1"/>
          </p:cNvSpPr>
          <p:nvPr>
            <p:ph type="sldNum" sz="quarter" idx="4"/>
          </p:nvPr>
        </p:nvSpPr>
        <p:spPr bwMode="auto">
          <a:xfrm>
            <a:off x="6967538" y="6557963"/>
            <a:ext cx="2268537" cy="500062"/>
          </a:xfrm>
          <a:prstGeom prst="rect">
            <a:avLst/>
          </a:prstGeom>
          <a:noFill/>
          <a:ln w="9525">
            <a:noFill/>
            <a:miter lim="800000"/>
            <a:headEnd/>
            <a:tailEnd/>
          </a:ln>
        </p:spPr>
        <p:txBody>
          <a:bodyPr vert="horz" wrap="square" lIns="100995" tIns="50499" rIns="100995" bIns="50499" numCol="1" anchor="t" anchorCtr="0" compatLnSpc="1">
            <a:prstTxWarp prst="textNoShape">
              <a:avLst/>
            </a:prstTxWarp>
          </a:bodyPr>
          <a:lstStyle>
            <a:lvl1pPr algn="r" eaLnBrk="1" hangingPunct="1">
              <a:defRPr sz="1600"/>
            </a:lvl1pPr>
          </a:lstStyle>
          <a:p>
            <a:pPr>
              <a:defRPr/>
            </a:pPr>
            <a:fld id="{2B49B2F1-1E22-440E-ABA8-6C0D8A3344D2}"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Lst>
  <p:txStyles>
    <p:titleStyle>
      <a:lvl1pPr algn="ctr" defTabSz="1012825" rtl="0" eaLnBrk="0" fontAlgn="base" hangingPunct="0">
        <a:spcBef>
          <a:spcPct val="0"/>
        </a:spcBef>
        <a:spcAft>
          <a:spcPct val="0"/>
        </a:spcAft>
        <a:defRPr sz="4900">
          <a:solidFill>
            <a:schemeClr val="tx2"/>
          </a:solidFill>
          <a:latin typeface="+mj-lt"/>
          <a:ea typeface="+mj-ea"/>
          <a:cs typeface="+mj-cs"/>
        </a:defRPr>
      </a:lvl1pPr>
      <a:lvl2pPr algn="ctr" defTabSz="1012825" rtl="0" eaLnBrk="0" fontAlgn="base" hangingPunct="0">
        <a:spcBef>
          <a:spcPct val="0"/>
        </a:spcBef>
        <a:spcAft>
          <a:spcPct val="0"/>
        </a:spcAft>
        <a:defRPr sz="4900">
          <a:solidFill>
            <a:schemeClr val="tx2"/>
          </a:solidFill>
          <a:latin typeface="Arial" charset="0"/>
          <a:cs typeface="Arial" charset="0"/>
        </a:defRPr>
      </a:lvl2pPr>
      <a:lvl3pPr algn="ctr" defTabSz="1012825" rtl="0" eaLnBrk="0" fontAlgn="base" hangingPunct="0">
        <a:spcBef>
          <a:spcPct val="0"/>
        </a:spcBef>
        <a:spcAft>
          <a:spcPct val="0"/>
        </a:spcAft>
        <a:defRPr sz="4900">
          <a:solidFill>
            <a:schemeClr val="tx2"/>
          </a:solidFill>
          <a:latin typeface="Arial" charset="0"/>
          <a:cs typeface="Arial" charset="0"/>
        </a:defRPr>
      </a:lvl3pPr>
      <a:lvl4pPr algn="ctr" defTabSz="1012825" rtl="0" eaLnBrk="0" fontAlgn="base" hangingPunct="0">
        <a:spcBef>
          <a:spcPct val="0"/>
        </a:spcBef>
        <a:spcAft>
          <a:spcPct val="0"/>
        </a:spcAft>
        <a:defRPr sz="4900">
          <a:solidFill>
            <a:schemeClr val="tx2"/>
          </a:solidFill>
          <a:latin typeface="Arial" charset="0"/>
          <a:cs typeface="Arial" charset="0"/>
        </a:defRPr>
      </a:lvl4pPr>
      <a:lvl5pPr algn="ctr" defTabSz="1012825" rtl="0" eaLnBrk="0" fontAlgn="base" hangingPunct="0">
        <a:spcBef>
          <a:spcPct val="0"/>
        </a:spcBef>
        <a:spcAft>
          <a:spcPct val="0"/>
        </a:spcAft>
        <a:defRPr sz="4900">
          <a:solidFill>
            <a:schemeClr val="tx2"/>
          </a:solidFill>
          <a:latin typeface="Arial" charset="0"/>
          <a:cs typeface="Arial" charset="0"/>
        </a:defRPr>
      </a:lvl5pPr>
      <a:lvl6pPr marL="457200" algn="ctr" defTabSz="1012825" rtl="0" fontAlgn="base">
        <a:spcBef>
          <a:spcPct val="0"/>
        </a:spcBef>
        <a:spcAft>
          <a:spcPct val="0"/>
        </a:spcAft>
        <a:defRPr sz="4900">
          <a:solidFill>
            <a:schemeClr val="tx2"/>
          </a:solidFill>
          <a:latin typeface="Arial" charset="0"/>
          <a:cs typeface="Arial" charset="0"/>
        </a:defRPr>
      </a:lvl6pPr>
      <a:lvl7pPr marL="914400" algn="ctr" defTabSz="1012825" rtl="0" fontAlgn="base">
        <a:spcBef>
          <a:spcPct val="0"/>
        </a:spcBef>
        <a:spcAft>
          <a:spcPct val="0"/>
        </a:spcAft>
        <a:defRPr sz="4900">
          <a:solidFill>
            <a:schemeClr val="tx2"/>
          </a:solidFill>
          <a:latin typeface="Arial" charset="0"/>
          <a:cs typeface="Arial" charset="0"/>
        </a:defRPr>
      </a:lvl7pPr>
      <a:lvl8pPr marL="1371600" algn="ctr" defTabSz="1012825" rtl="0" fontAlgn="base">
        <a:spcBef>
          <a:spcPct val="0"/>
        </a:spcBef>
        <a:spcAft>
          <a:spcPct val="0"/>
        </a:spcAft>
        <a:defRPr sz="4900">
          <a:solidFill>
            <a:schemeClr val="tx2"/>
          </a:solidFill>
          <a:latin typeface="Arial" charset="0"/>
          <a:cs typeface="Arial" charset="0"/>
        </a:defRPr>
      </a:lvl8pPr>
      <a:lvl9pPr marL="1828800" algn="ctr" defTabSz="1012825" rtl="0" fontAlgn="base">
        <a:spcBef>
          <a:spcPct val="0"/>
        </a:spcBef>
        <a:spcAft>
          <a:spcPct val="0"/>
        </a:spcAft>
        <a:defRPr sz="4900">
          <a:solidFill>
            <a:schemeClr val="tx2"/>
          </a:solidFill>
          <a:latin typeface="Arial" charset="0"/>
          <a:cs typeface="Arial" charset="0"/>
        </a:defRPr>
      </a:lvl9pPr>
    </p:titleStyle>
    <p:bodyStyle>
      <a:lvl1pPr marL="379413" indent="-379413" algn="l" defTabSz="1012825" rtl="0" eaLnBrk="0" fontAlgn="base" hangingPunct="0">
        <a:spcBef>
          <a:spcPct val="20000"/>
        </a:spcBef>
        <a:spcAft>
          <a:spcPct val="0"/>
        </a:spcAft>
        <a:buChar char="•"/>
        <a:defRPr sz="3600">
          <a:solidFill>
            <a:schemeClr val="tx1"/>
          </a:solidFill>
          <a:latin typeface="+mn-lt"/>
          <a:ea typeface="+mn-ea"/>
          <a:cs typeface="+mn-cs"/>
        </a:defRPr>
      </a:lvl1pPr>
      <a:lvl2pPr marL="822325" indent="-315913" algn="l" defTabSz="1012825" rtl="0" eaLnBrk="0" fontAlgn="base" hangingPunct="0">
        <a:spcBef>
          <a:spcPct val="20000"/>
        </a:spcBef>
        <a:spcAft>
          <a:spcPct val="0"/>
        </a:spcAft>
        <a:buChar char="–"/>
        <a:defRPr sz="3100">
          <a:solidFill>
            <a:schemeClr val="tx1"/>
          </a:solidFill>
          <a:latin typeface="+mn-lt"/>
          <a:cs typeface="+mn-cs"/>
        </a:defRPr>
      </a:lvl2pPr>
      <a:lvl3pPr marL="1265238" indent="-252413" algn="l" defTabSz="1012825" rtl="0" eaLnBrk="0" fontAlgn="base" hangingPunct="0">
        <a:spcBef>
          <a:spcPct val="20000"/>
        </a:spcBef>
        <a:spcAft>
          <a:spcPct val="0"/>
        </a:spcAft>
        <a:buChar char="•"/>
        <a:defRPr sz="2600">
          <a:solidFill>
            <a:schemeClr val="tx1"/>
          </a:solidFill>
          <a:latin typeface="+mn-lt"/>
          <a:cs typeface="+mn-cs"/>
        </a:defRPr>
      </a:lvl3pPr>
      <a:lvl4pPr marL="1773238" indent="-254000" algn="l" defTabSz="1012825" rtl="0" eaLnBrk="0" fontAlgn="base" hangingPunct="0">
        <a:spcBef>
          <a:spcPct val="20000"/>
        </a:spcBef>
        <a:spcAft>
          <a:spcPct val="0"/>
        </a:spcAft>
        <a:buChar char="–"/>
        <a:defRPr sz="2200">
          <a:solidFill>
            <a:schemeClr val="tx1"/>
          </a:solidFill>
          <a:latin typeface="+mn-lt"/>
          <a:cs typeface="+mn-cs"/>
        </a:defRPr>
      </a:lvl4pPr>
      <a:lvl5pPr marL="2278063" indent="-254000" algn="l" defTabSz="1012825" rtl="0" eaLnBrk="0" fontAlgn="base" hangingPunct="0">
        <a:spcBef>
          <a:spcPct val="20000"/>
        </a:spcBef>
        <a:spcAft>
          <a:spcPct val="0"/>
        </a:spcAft>
        <a:buChar char="»"/>
        <a:defRPr sz="2200">
          <a:solidFill>
            <a:schemeClr val="tx1"/>
          </a:solidFill>
          <a:latin typeface="+mn-lt"/>
          <a:cs typeface="+mn-cs"/>
        </a:defRPr>
      </a:lvl5pPr>
      <a:lvl6pPr marL="2735263" indent="-254000" algn="l" defTabSz="1012825" rtl="0" fontAlgn="base">
        <a:spcBef>
          <a:spcPct val="20000"/>
        </a:spcBef>
        <a:spcAft>
          <a:spcPct val="0"/>
        </a:spcAft>
        <a:buChar char="»"/>
        <a:defRPr sz="2200">
          <a:solidFill>
            <a:schemeClr val="tx1"/>
          </a:solidFill>
          <a:latin typeface="+mn-lt"/>
          <a:cs typeface="+mn-cs"/>
        </a:defRPr>
      </a:lvl6pPr>
      <a:lvl7pPr marL="3192463" indent="-254000" algn="l" defTabSz="1012825" rtl="0" fontAlgn="base">
        <a:spcBef>
          <a:spcPct val="20000"/>
        </a:spcBef>
        <a:spcAft>
          <a:spcPct val="0"/>
        </a:spcAft>
        <a:buChar char="»"/>
        <a:defRPr sz="2200">
          <a:solidFill>
            <a:schemeClr val="tx1"/>
          </a:solidFill>
          <a:latin typeface="+mn-lt"/>
          <a:cs typeface="+mn-cs"/>
        </a:defRPr>
      </a:lvl7pPr>
      <a:lvl8pPr marL="3649663" indent="-254000" algn="l" defTabSz="1012825" rtl="0" fontAlgn="base">
        <a:spcBef>
          <a:spcPct val="20000"/>
        </a:spcBef>
        <a:spcAft>
          <a:spcPct val="0"/>
        </a:spcAft>
        <a:buChar char="»"/>
        <a:defRPr sz="2200">
          <a:solidFill>
            <a:schemeClr val="tx1"/>
          </a:solidFill>
          <a:latin typeface="+mn-lt"/>
          <a:cs typeface="+mn-cs"/>
        </a:defRPr>
      </a:lvl8pPr>
      <a:lvl9pPr marL="4106863" indent="-254000" algn="l" defTabSz="1012825" rtl="0" fontAlgn="base">
        <a:spcBef>
          <a:spcPct val="20000"/>
        </a:spcBef>
        <a:spcAft>
          <a:spcPct val="0"/>
        </a:spcAft>
        <a:buChar char="»"/>
        <a:defRPr sz="22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18.emf"/><Relationship Id="rId5" Type="http://schemas.openxmlformats.org/officeDocument/2006/relationships/image" Target="../media/image17.pn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3.jpe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8.xml"/><Relationship Id="rId5" Type="http://schemas.openxmlformats.org/officeDocument/2006/relationships/image" Target="../media/image34.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12.xml"/><Relationship Id="rId5" Type="http://schemas.openxmlformats.org/officeDocument/2006/relationships/image" Target="../media/image37.pn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5.xml"/><Relationship Id="rId1"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12.xml"/><Relationship Id="rId5" Type="http://schemas.openxmlformats.org/officeDocument/2006/relationships/image" Target="../media/image39.pn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7.xml"/><Relationship Id="rId1" Type="http://schemas.openxmlformats.org/officeDocument/2006/relationships/slideLayout" Target="../slideLayouts/slideLayout12.xml"/><Relationship Id="rId5" Type="http://schemas.openxmlformats.org/officeDocument/2006/relationships/image" Target="../media/image40.pn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8.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9.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0.xml"/><Relationship Id="rId1" Type="http://schemas.openxmlformats.org/officeDocument/2006/relationships/slideLayout" Target="../slideLayouts/slideLayout8.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file:///C:\Documents%20and%20Settings\imyakishev\&#1052;&#1086;&#1080;%20&#1076;&#1086;&#1082;&#1091;&#1084;&#1077;&#1085;&#1090;&#1099;\&#1052;&#1071;&#1050;&#1048;&#1064;&#1045;&#1042;%20&#1053;&#1054;&#1042;&#1054;&#1045;\&#1056;%20&#1072;%20&#1079;%20&#1085;%20&#1086;%20&#1077;\WINDOWS\TEMP\PKG6384.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99988"/>
            <a:ext cx="7572427"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ВОЕННАЯ АКАДЕМИЯ РАДИАЦИОННОЙ, ХИМИЧЕСКОЙ И БИОЛОГИЧЕСКОЙ ЗАЩИТЫ им. МАРШАЛА СОВЕТСКОГО СОЮЗА С.К. ТИМОШЕНКО (г. КОСТРОМА)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Текст 18"/>
          <p:cNvSpPr>
            <a:spLocks noGrp="1"/>
          </p:cNvSpPr>
          <p:nvPr>
            <p:ph type="body" sz="half" idx="2"/>
          </p:nvPr>
        </p:nvSpPr>
        <p:spPr>
          <a:xfrm>
            <a:off x="5575305" y="1171558"/>
            <a:ext cx="3929090" cy="3643338"/>
          </a:xfrm>
          <a:solidFill>
            <a:schemeClr val="tx2">
              <a:lumMod val="65000"/>
              <a:lumOff val="35000"/>
            </a:schemeClr>
          </a:solidFill>
        </p:spPr>
        <p:txBody>
          <a:bodyPr/>
          <a:lstStyle/>
          <a:p>
            <a:r>
              <a:rPr lang="ru-RU" sz="2100" dirty="0" smtClean="0">
                <a:solidFill>
                  <a:schemeClr val="bg1"/>
                </a:solidFill>
                <a:latin typeface="Arial Black" pitchFamily="34" charset="0"/>
              </a:rPr>
              <a:t>ВА радиационной, химической и </a:t>
            </a:r>
            <a:r>
              <a:rPr lang="ru-RU" sz="2100" dirty="0" err="1" smtClean="0">
                <a:solidFill>
                  <a:schemeClr val="bg1"/>
                </a:solidFill>
                <a:latin typeface="Arial Black" pitchFamily="34" charset="0"/>
              </a:rPr>
              <a:t>биологичекой</a:t>
            </a:r>
            <a:r>
              <a:rPr lang="ru-RU" sz="2100" dirty="0" smtClean="0">
                <a:solidFill>
                  <a:schemeClr val="bg1"/>
                </a:solidFill>
                <a:latin typeface="Arial Black" pitchFamily="34" charset="0"/>
              </a:rPr>
              <a:t> защиты – готовит специалистов с высшим и средним профессиональным военно-специальным образованием в </a:t>
            </a:r>
            <a:r>
              <a:rPr lang="ru-RU" sz="2100" dirty="0" err="1" smtClean="0">
                <a:solidFill>
                  <a:schemeClr val="bg1"/>
                </a:solidFill>
                <a:latin typeface="Arial Black" pitchFamily="34" charset="0"/>
              </a:rPr>
              <a:t>инте-ресах</a:t>
            </a:r>
            <a:r>
              <a:rPr lang="ru-RU" sz="2100" dirty="0" smtClean="0">
                <a:solidFill>
                  <a:schemeClr val="bg1"/>
                </a:solidFill>
                <a:latin typeface="Arial Black" pitchFamily="34" charset="0"/>
              </a:rPr>
              <a:t> Министерства обороны РФ и иных федеральных органов</a:t>
            </a:r>
            <a:endParaRPr lang="ru-RU" sz="2000" dirty="0">
              <a:solidFill>
                <a:schemeClr val="bg1"/>
              </a:solidFill>
              <a:latin typeface="Arial Black" pitchFamily="34" charset="0"/>
            </a:endParaRPr>
          </a:p>
        </p:txBody>
      </p:sp>
      <p:sp>
        <p:nvSpPr>
          <p:cNvPr id="16" name="Прямоугольник 15"/>
          <p:cNvSpPr/>
          <p:nvPr/>
        </p:nvSpPr>
        <p:spPr>
          <a:xfrm>
            <a:off x="2430463" y="1861513"/>
            <a:ext cx="4860925" cy="400110"/>
          </a:xfrm>
          <a:prstGeom prst="rect">
            <a:avLst/>
          </a:prstGeom>
        </p:spPr>
        <p:txBody>
          <a:bodyPr>
            <a:spAutoFit/>
          </a:bodyPr>
          <a:lstStyle/>
          <a:p>
            <a:r>
              <a:rPr lang="ru-RU" i="1" dirty="0" smtClean="0"/>
              <a:t>.</a:t>
            </a:r>
            <a:endParaRPr lang="ru-RU" dirty="0"/>
          </a:p>
        </p:txBody>
      </p:sp>
      <p:sp>
        <p:nvSpPr>
          <p:cNvPr id="17410" name="Rectangle 2"/>
          <p:cNvSpPr>
            <a:spLocks noChangeArrowheads="1"/>
          </p:cNvSpPr>
          <p:nvPr/>
        </p:nvSpPr>
        <p:spPr bwMode="auto">
          <a:xfrm>
            <a:off x="717521" y="4738687"/>
            <a:ext cx="8858312" cy="24622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sz="1400" b="1" dirty="0" smtClean="0">
                <a:latin typeface="Times New Roman" pitchFamily="18" charset="0"/>
                <a:cs typeface="Times New Roman" pitchFamily="18" charset="0"/>
              </a:rPr>
              <a:t>Военно-химическая академия РККА (</a:t>
            </a:r>
            <a:r>
              <a:rPr lang="ru-RU" sz="1400" b="1" dirty="0" err="1" smtClean="0">
                <a:latin typeface="Times New Roman" pitchFamily="18" charset="0"/>
                <a:cs typeface="Times New Roman" pitchFamily="18" charset="0"/>
              </a:rPr>
              <a:t>Рабоче-Крестьянской</a:t>
            </a:r>
            <a:r>
              <a:rPr lang="ru-RU" sz="1400" b="1" dirty="0" smtClean="0">
                <a:latin typeface="Times New Roman" pitchFamily="18" charset="0"/>
                <a:cs typeface="Times New Roman" pitchFamily="18" charset="0"/>
              </a:rPr>
              <a:t> Красной Армии) была создана в соответствии с постановлением Совета Труда и Обороны, приказом Реввоенсовета от 13 мая 1932 года № 39, на базе военно-химического отделения Военно-технической академии РККА и Второго химико-технологического института. Формирование академии завершилось к 1 октября 1932 года. За время своего существования ВА РХБЗ претерпела ряд преобразований, связанных с изменением сроков обучения и наименования.</a:t>
            </a:r>
            <a:r>
              <a:rPr lang="ru-RU" sz="1400"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В 2006 году ВА РХБЗ была передислоцирована из г. Москва в г. Кострому.</a:t>
            </a:r>
            <a:r>
              <a:rPr lang="ru-RU" sz="1400"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С 2013 г. стала именоваться «Военная академия радиационной, химической и биологической защиты имени Маршала Советского Союза С.К.Тимошенко».</a:t>
            </a:r>
            <a:r>
              <a:rPr lang="ru-RU" sz="1400" dirty="0" smtClean="0"/>
              <a:t> </a:t>
            </a:r>
            <a:r>
              <a:rPr lang="ru-RU" sz="1400" b="1" dirty="0" smtClean="0">
                <a:latin typeface="Times New Roman" pitchFamily="18" charset="0"/>
                <a:cs typeface="Times New Roman" pitchFamily="18" charset="0"/>
              </a:rPr>
              <a:t>Академия проводит большой объем научных исследований, являясь не только высшим военно-учебным заведением Вооруженных Сил Российской Федерации, но и крупным научным центром по проблемам технологии органических веществ, разработки, производства специальных материалов, средств биологической защиты войск и окружающей среды, и многим другим. </a:t>
            </a:r>
            <a:endParaRPr lang="ru-RU" sz="1400" b="1" dirty="0">
              <a:latin typeface="Times New Roman" pitchFamily="18" charset="0"/>
              <a:cs typeface="Times New Roman" pitchFamily="18" charset="0"/>
            </a:endParaRPr>
          </a:p>
        </p:txBody>
      </p:sp>
      <p:pic>
        <p:nvPicPr>
          <p:cNvPr id="15" name="Рисунок 14" descr="https://ens.mil.ru/files/morf/va_rhbz.jpg"/>
          <p:cNvPicPr/>
          <p:nvPr/>
        </p:nvPicPr>
        <p:blipFill>
          <a:blip r:embed="rId5">
            <a:extLst>
              <a:ext uri="{28A0092B-C50C-407E-A947-70E740481C1C}">
                <a14:useLocalDpi xmlns:a14="http://schemas.microsoft.com/office/drawing/2010/main" val="0"/>
              </a:ext>
            </a:extLst>
          </a:blip>
          <a:srcRect/>
          <a:stretch>
            <a:fillRect/>
          </a:stretch>
        </p:blipFill>
        <p:spPr bwMode="auto">
          <a:xfrm>
            <a:off x="860397" y="1171558"/>
            <a:ext cx="4714908" cy="3643338"/>
          </a:xfrm>
          <a:prstGeom prst="rect">
            <a:avLst/>
          </a:prstGeom>
          <a:noFill/>
          <a:ln>
            <a:noFill/>
          </a:ln>
        </p:spPr>
      </p:pic>
      <p:pic>
        <p:nvPicPr>
          <p:cNvPr id="17" name="Picture 2"/>
          <p:cNvPicPr>
            <a:picLocks noChangeAspect="1" noChangeArrowheads="1"/>
          </p:cNvPicPr>
          <p:nvPr/>
        </p:nvPicPr>
        <p:blipFill>
          <a:blip r:embed="rId6"/>
          <a:srcRect/>
          <a:stretch>
            <a:fillRect/>
          </a:stretch>
        </p:blipFill>
        <p:spPr bwMode="auto">
          <a:xfrm>
            <a:off x="8647139" y="99988"/>
            <a:ext cx="876300" cy="10286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289026" y="242864"/>
            <a:ext cx="735811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ВОЕННО-КОСМИЧЕСКАЯ</a:t>
            </a: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АКАДЕМИЯ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им. А.Ф. МОЖАЙСКОГО (г. САНКТ-ПЕТЕРБУРГ)</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Текст 18"/>
          <p:cNvSpPr>
            <a:spLocks noGrp="1"/>
          </p:cNvSpPr>
          <p:nvPr>
            <p:ph type="body" sz="half" idx="2"/>
          </p:nvPr>
        </p:nvSpPr>
        <p:spPr>
          <a:xfrm>
            <a:off x="5861057" y="1171558"/>
            <a:ext cx="3643338" cy="3643338"/>
          </a:xfrm>
          <a:solidFill>
            <a:schemeClr val="tx2">
              <a:lumMod val="65000"/>
              <a:lumOff val="35000"/>
            </a:schemeClr>
          </a:solidFill>
        </p:spPr>
        <p:txBody>
          <a:bodyPr/>
          <a:lstStyle/>
          <a:p>
            <a:r>
              <a:rPr lang="ru-RU" sz="2100" dirty="0" smtClean="0">
                <a:solidFill>
                  <a:schemeClr val="bg1"/>
                </a:solidFill>
                <a:latin typeface="Arial Black" pitchFamily="34" charset="0"/>
              </a:rPr>
              <a:t>Военно-космическая академия – крупнейший политехнический ВУЗ Министерства обороны Российской Федерации готовит специалистов с полной военно-специальной подготовкой</a:t>
            </a:r>
            <a:endParaRPr lang="ru-RU" sz="2000" dirty="0">
              <a:solidFill>
                <a:schemeClr val="bg1"/>
              </a:solidFill>
              <a:latin typeface="Arial Black" pitchFamily="34" charset="0"/>
            </a:endParaRPr>
          </a:p>
        </p:txBody>
      </p:sp>
      <p:sp>
        <p:nvSpPr>
          <p:cNvPr id="22" name="Прямоугольник 21"/>
          <p:cNvSpPr/>
          <p:nvPr/>
        </p:nvSpPr>
        <p:spPr>
          <a:xfrm>
            <a:off x="574645" y="4814896"/>
            <a:ext cx="9001188" cy="2031325"/>
          </a:xfrm>
          <a:prstGeom prst="rect">
            <a:avLst/>
          </a:prstGeom>
        </p:spPr>
        <p:txBody>
          <a:bodyPr wrap="square">
            <a:spAutoFit/>
          </a:bodyPr>
          <a:lstStyle/>
          <a:p>
            <a:pPr algn="just"/>
            <a:r>
              <a:rPr lang="ru-RU" sz="1400" b="1" dirty="0" smtClean="0">
                <a:latin typeface="Times New Roman" pitchFamily="18" charset="0"/>
                <a:cs typeface="Times New Roman" pitchFamily="18" charset="0"/>
              </a:rPr>
              <a:t>Военно-космическая академия имени А.Ф. Можайского – одно из старейших военно-учебных заведений страны, история которого берет начало с Инженерной школы, созданной Петром I в 1712 году. </a:t>
            </a:r>
          </a:p>
          <a:p>
            <a:pPr algn="just"/>
            <a:r>
              <a:rPr lang="ru-RU" sz="1400" b="1" dirty="0" smtClean="0">
                <a:latin typeface="Times New Roman" pitchFamily="18" charset="0"/>
                <a:cs typeface="Times New Roman" pitchFamily="18" charset="0"/>
              </a:rPr>
              <a:t>Военно-космическая академия, входящая в состав Воздушно-космических сил, – это </a:t>
            </a:r>
            <a:r>
              <a:rPr lang="ru-RU" sz="1400" b="1" dirty="0" err="1" smtClean="0">
                <a:latin typeface="Times New Roman" pitchFamily="18" charset="0"/>
                <a:cs typeface="Times New Roman" pitchFamily="18" charset="0"/>
              </a:rPr>
              <a:t>системообразующий</a:t>
            </a:r>
            <a:r>
              <a:rPr lang="ru-RU" sz="1400" b="1" dirty="0" smtClean="0">
                <a:latin typeface="Times New Roman" pitchFamily="18" charset="0"/>
                <a:cs typeface="Times New Roman" pitchFamily="18" charset="0"/>
              </a:rPr>
              <a:t> политехнический ВУЗ Министерства обороны Российской Федерации, ведущий учебный, научный и методический центр в области военно-космической деятельности, </a:t>
            </a:r>
            <a:r>
              <a:rPr lang="ru-RU" sz="1400" b="1" dirty="0" err="1" smtClean="0">
                <a:latin typeface="Times New Roman" pitchFamily="18" charset="0"/>
                <a:cs typeface="Times New Roman" pitchFamily="18" charset="0"/>
              </a:rPr>
              <a:t>инфотелекоммуникационных</a:t>
            </a:r>
            <a:r>
              <a:rPr lang="ru-RU" sz="1400" b="1" dirty="0" smtClean="0">
                <a:latin typeface="Times New Roman" pitchFamily="18" charset="0"/>
                <a:cs typeface="Times New Roman" pitchFamily="18" charset="0"/>
              </a:rPr>
              <a:t> технологий и технологий сбора и обработки специальной информации, осуществляет подготовку высококвалифицированных специалистов – офицеров с полной (высшее образование) и прапорщиков со средней (среднее профессиональное образование) военно-специальной подготовкой для Воздушно-космических сил, других видов Вооруженных Сил, родов войск и органов военного управления. </a:t>
            </a:r>
          </a:p>
        </p:txBody>
      </p:sp>
      <p:pic>
        <p:nvPicPr>
          <p:cNvPr id="15" name="Рисунок 14" descr="https://ens.mil.ru/files/morf/vka.jpg"/>
          <p:cNvPicPr/>
          <p:nvPr/>
        </p:nvPicPr>
        <p:blipFill>
          <a:blip r:embed="rId5">
            <a:extLst>
              <a:ext uri="{28A0092B-C50C-407E-A947-70E740481C1C}">
                <a14:useLocalDpi xmlns:a14="http://schemas.microsoft.com/office/drawing/2010/main" val="0"/>
              </a:ext>
            </a:extLst>
          </a:blip>
          <a:srcRect/>
          <a:stretch>
            <a:fillRect/>
          </a:stretch>
        </p:blipFill>
        <p:spPr bwMode="auto">
          <a:xfrm>
            <a:off x="788959" y="1171558"/>
            <a:ext cx="5072098" cy="3643338"/>
          </a:xfrm>
          <a:prstGeom prst="rect">
            <a:avLst/>
          </a:prstGeom>
          <a:noFill/>
          <a:ln>
            <a:noFill/>
          </a:ln>
        </p:spPr>
      </p:pic>
      <p:pic>
        <p:nvPicPr>
          <p:cNvPr id="14" name="Picture 2"/>
          <p:cNvPicPr>
            <a:picLocks noChangeAspect="1" noChangeArrowheads="1"/>
          </p:cNvPicPr>
          <p:nvPr/>
        </p:nvPicPr>
        <p:blipFill>
          <a:blip r:embed="rId6"/>
          <a:srcRect/>
          <a:stretch>
            <a:fillRect/>
          </a:stretch>
        </p:blipFill>
        <p:spPr bwMode="auto">
          <a:xfrm>
            <a:off x="8647139" y="171426"/>
            <a:ext cx="780455" cy="9858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74295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ВОЕННО-КОСМИЧЕСКАЯ АКАДЕМИЯ </a:t>
            </a:r>
          </a:p>
          <a:p>
            <a:pPr lvl="0" algn="ctr" eaLnBrk="1" hangingPunct="1"/>
            <a:r>
              <a:rPr lang="ru-RU" b="1" dirty="0" smtClean="0">
                <a:latin typeface="Times New Roman" pitchFamily="18" charset="0"/>
                <a:ea typeface="Times New Roman" pitchFamily="18" charset="0"/>
                <a:cs typeface="Times New Roman" pitchFamily="18" charset="0"/>
              </a:rPr>
              <a:t>им. А.Ф. МОЖАЙСКОГО (г. САНКТ-ПЕТЕРБУРГ)</a:t>
            </a:r>
            <a:endParaRPr lang="ru-RU" dirty="0" smtClean="0">
              <a:latin typeface="Times New Roman" pitchFamily="18" charset="0"/>
              <a:cs typeface="Times New Roman" pitchFamily="18" charset="0"/>
            </a:endParaRPr>
          </a:p>
        </p:txBody>
      </p:sp>
      <p:sp>
        <p:nvSpPr>
          <p:cNvPr id="27" name="Прямоугольник 26"/>
          <p:cNvSpPr/>
          <p:nvPr/>
        </p:nvSpPr>
        <p:spPr>
          <a:xfrm>
            <a:off x="788959" y="885807"/>
            <a:ext cx="8643998" cy="4185761"/>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образования «Военно-космическая академия имени А.Ф. Можайского» (далее – ВКА) осуществляет подготовку высококвалифицированных офицеров-специалистов с высшим образованием и средним профессиональным образованием для Воздушно-космических сил, других видов Вооруженных Сил, родов войск и органов военного управления.</a:t>
            </a:r>
          </a:p>
          <a:p>
            <a:pPr indent="542925" algn="just"/>
            <a:r>
              <a:rPr lang="ru-RU" sz="1400" b="1" dirty="0" smtClean="0">
                <a:latin typeface="Times New Roman" pitchFamily="18" charset="0"/>
                <a:cs typeface="Times New Roman" pitchFamily="18" charset="0"/>
              </a:rPr>
              <a:t>Сроки обучения в ВКА составляют по образовательным программам высшего образования – 5 лет, по образовательным программам среднего профессионального образования – 2 года 10 месяцев (по специальности 11.02.11 – 2 года 6 месяцев).</a:t>
            </a:r>
          </a:p>
          <a:p>
            <a:pPr indent="542925" algn="just"/>
            <a:r>
              <a:rPr lang="ru-RU" sz="1400" b="1" dirty="0" smtClean="0">
                <a:latin typeface="Times New Roman" pitchFamily="18" charset="0"/>
                <a:cs typeface="Times New Roman" pitchFamily="18" charset="0"/>
              </a:rPr>
              <a:t>Выпускникам ВКА с высшим образованием присваивается воинское звание «лейтенант», а со средним профессиональным образованием присваивается воинское звание «прапорщик» и выдается диплом государственного образца по специальности подготовки.</a:t>
            </a:r>
          </a:p>
          <a:p>
            <a:pPr indent="542925" algn="just"/>
            <a:r>
              <a:rPr lang="ru-RU" sz="1400" b="1" dirty="0" smtClean="0">
                <a:latin typeface="Times New Roman" pitchFamily="18" charset="0"/>
                <a:cs typeface="Times New Roman" pitchFamily="18" charset="0"/>
              </a:rPr>
              <a:t>Оценка уровня общеобразовательной подготовленности кандидатов, поступающих на обучение, проводится по результатам ЕГЭ по математике (профильный уровень), физике и русскому языку, а по специальностям «метеорология специального назначения» и «военная картография» по математике (профильный уровень), географии и русскому языку. Оценка уровня общеобразовательной подготовленности кандидатов из числа лиц, получивших среднее профессиональное образование, проводится ВУЗом самостоятельно или кандидат использует результаты ЕГЭ по соответствующим общеобразовательным предметам. Для поступления на обучение по программам со средней военно-специальной подготовкой учитываются оценки среднего балла аттестата. </a:t>
            </a:r>
          </a:p>
        </p:txBody>
      </p:sp>
      <p:graphicFrame>
        <p:nvGraphicFramePr>
          <p:cNvPr id="15" name="Таблица 14"/>
          <p:cNvGraphicFramePr>
            <a:graphicFrameLocks noGrp="1"/>
          </p:cNvGraphicFramePr>
          <p:nvPr/>
        </p:nvGraphicFramePr>
        <p:xfrm>
          <a:off x="788959" y="5029209"/>
          <a:ext cx="8786873" cy="2171688"/>
        </p:xfrm>
        <a:graphic>
          <a:graphicData uri="http://schemas.openxmlformats.org/drawingml/2006/table">
            <a:tbl>
              <a:tblPr firstRow="1" bandRow="1">
                <a:tableStyleId>{5C22544A-7EE6-4342-B048-85BDC9FD1C3A}</a:tableStyleId>
              </a:tblPr>
              <a:tblGrid>
                <a:gridCol w="959910"/>
                <a:gridCol w="6350176"/>
                <a:gridCol w="1476787"/>
              </a:tblGrid>
              <a:tr h="294729">
                <a:tc gridSpan="2">
                  <a:txBody>
                    <a:bodyPr/>
                    <a:lstStyle/>
                    <a:p>
                      <a:pPr algn="ctr"/>
                      <a:r>
                        <a:rPr lang="ru-RU" sz="1300" b="1" cap="none" spc="0" dirty="0" smtClean="0">
                          <a:ln>
                            <a:noFill/>
                          </a:ln>
                          <a:solidFill>
                            <a:schemeClr val="tx1"/>
                          </a:solidFill>
                          <a:effectLst/>
                          <a:latin typeface="Times New Roman" pitchFamily="18" charset="0"/>
                          <a:cs typeface="Times New Roman" pitchFamily="18" charset="0"/>
                        </a:rPr>
                        <a:t>Специальность</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rowSpan="2">
                  <a:txBody>
                    <a:bodyPr/>
                    <a:lstStyle/>
                    <a:p>
                      <a:pPr algn="ctr"/>
                      <a:r>
                        <a:rPr lang="ru-RU" sz="1300" b="1" cap="none" spc="0" dirty="0" smtClean="0">
                          <a:ln>
                            <a:noFill/>
                          </a:ln>
                          <a:solidFill>
                            <a:schemeClr val="tx1"/>
                          </a:solidFill>
                          <a:effectLst/>
                          <a:latin typeface="Times New Roman" pitchFamily="18" charset="0"/>
                          <a:cs typeface="Times New Roman" pitchFamily="18" charset="0"/>
                        </a:rPr>
                        <a:t>Квалификация</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4729">
                <a:tc>
                  <a:txBody>
                    <a:bodyPr/>
                    <a:lstStyle/>
                    <a:p>
                      <a:pPr algn="ctr"/>
                      <a:r>
                        <a:rPr lang="ru-RU" sz="1300" b="1" cap="none" spc="0" dirty="0" smtClean="0">
                          <a:ln>
                            <a:noFill/>
                          </a:ln>
                          <a:solidFill>
                            <a:schemeClr val="tx1"/>
                          </a:solidFill>
                          <a:effectLst/>
                          <a:latin typeface="Times New Roman" pitchFamily="18" charset="0"/>
                          <a:cs typeface="Times New Roman" pitchFamily="18" charset="0"/>
                        </a:rPr>
                        <a:t>Код</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ru-RU" sz="1300" b="1" cap="none" spc="0" dirty="0" smtClean="0">
                          <a:ln>
                            <a:noFill/>
                          </a:ln>
                          <a:solidFill>
                            <a:schemeClr val="tx1"/>
                          </a:solidFill>
                          <a:effectLst/>
                          <a:latin typeface="Times New Roman" pitchFamily="18" charset="0"/>
                          <a:cs typeface="Times New Roman" pitchFamily="18" charset="0"/>
                        </a:rPr>
                        <a:t>Наименование</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a:p>
                  </a:txBody>
                  <a:tcPr/>
                </a:tc>
              </a:tr>
              <a:tr h="294729">
                <a:tc gridSpan="3">
                  <a:txBody>
                    <a:bodyPr/>
                    <a:lstStyle/>
                    <a:p>
                      <a:pPr algn="ctr"/>
                      <a:r>
                        <a:rPr lang="ru-RU" sz="1300" b="1" cap="none" spc="0" dirty="0" smtClean="0">
                          <a:ln>
                            <a:noFill/>
                          </a:ln>
                          <a:solidFill>
                            <a:schemeClr val="tx1"/>
                          </a:solidFill>
                          <a:effectLst/>
                          <a:latin typeface="Times New Roman" pitchFamily="18" charset="0"/>
                          <a:cs typeface="Times New Roman" pitchFamily="18" charset="0"/>
                        </a:rPr>
                        <a:t>Высшее образование</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294729">
                <a:tc gridSpan="3">
                  <a:txBody>
                    <a:bodyPr/>
                    <a:lstStyle/>
                    <a:p>
                      <a:r>
                        <a:rPr lang="ru-RU" sz="1300" b="1" cap="none" spc="0" dirty="0" smtClean="0">
                          <a:ln>
                            <a:noFill/>
                          </a:ln>
                          <a:solidFill>
                            <a:schemeClr val="tx1"/>
                          </a:solidFill>
                          <a:effectLst/>
                          <a:latin typeface="Times New Roman" pitchFamily="18" charset="0"/>
                          <a:cs typeface="Times New Roman" pitchFamily="18" charset="0"/>
                        </a:rPr>
                        <a:t>1 факультет (конструкции летательных аппаратов)</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496386">
                <a:tc>
                  <a:txBody>
                    <a:bodyPr/>
                    <a:lstStyle/>
                    <a:p>
                      <a:r>
                        <a:rPr lang="ru-RU" sz="1300" b="1" kern="1200" dirty="0" smtClean="0">
                          <a:solidFill>
                            <a:srgbClr val="FF0000"/>
                          </a:solidFill>
                          <a:latin typeface="Times New Roman" pitchFamily="18" charset="0"/>
                          <a:ea typeface="+mn-ea"/>
                          <a:cs typeface="Times New Roman" pitchFamily="18" charset="0"/>
                        </a:rPr>
                        <a:t>24.05.01</a:t>
                      </a:r>
                      <a:endParaRPr lang="ru-RU" sz="1300" b="1" cap="none" spc="0" dirty="0">
                        <a:ln>
                          <a:noFill/>
                        </a:ln>
                        <a:solidFill>
                          <a:srgbClr val="FF0000"/>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Проектирование, производство и эксплуатация ракет и ракетно-космических комплексов</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Инженер</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6386">
                <a:tc>
                  <a:txBody>
                    <a:bodyPr/>
                    <a:lstStyle/>
                    <a:p>
                      <a:r>
                        <a:rPr lang="ru-RU" sz="1300" b="1" kern="1200" dirty="0" smtClean="0">
                          <a:solidFill>
                            <a:srgbClr val="FF0000"/>
                          </a:solidFill>
                          <a:latin typeface="Times New Roman" pitchFamily="18" charset="0"/>
                          <a:ea typeface="+mn-ea"/>
                          <a:cs typeface="Times New Roman" pitchFamily="18" charset="0"/>
                        </a:rPr>
                        <a:t>24.05.04</a:t>
                      </a:r>
                      <a:endParaRPr lang="ru-RU" sz="1300" b="1" cap="none" spc="0" dirty="0">
                        <a:ln>
                          <a:noFill/>
                        </a:ln>
                        <a:solidFill>
                          <a:srgbClr val="FF0000"/>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Навигационно-баллистическое обеспечение применения космической техники</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err="1" smtClean="0">
                          <a:solidFill>
                            <a:schemeClr val="dk1"/>
                          </a:solidFill>
                          <a:latin typeface="Times New Roman" pitchFamily="18" charset="0"/>
                          <a:ea typeface="+mn-ea"/>
                          <a:cs typeface="Times New Roman" pitchFamily="18" charset="0"/>
                        </a:rPr>
                        <a:t>Инженер-баллистик</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74295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ВОЕННО-КОСМИЧЕСКАЯ АКАДЕМИЯ </a:t>
            </a:r>
          </a:p>
          <a:p>
            <a:pPr lvl="0" algn="ctr" eaLnBrk="1" hangingPunct="1"/>
            <a:r>
              <a:rPr lang="ru-RU" b="1" dirty="0" smtClean="0">
                <a:latin typeface="Times New Roman" pitchFamily="18" charset="0"/>
                <a:ea typeface="Times New Roman" pitchFamily="18" charset="0"/>
                <a:cs typeface="Times New Roman" pitchFamily="18" charset="0"/>
              </a:rPr>
              <a:t>им. А.Ф. МОЖАЙСКОГО (г. САНКТ-ПЕТЕРБУРГ)</a:t>
            </a:r>
            <a:endParaRPr lang="ru-RU" dirty="0" smtClean="0">
              <a:latin typeface="Times New Roman" pitchFamily="18" charset="0"/>
              <a:cs typeface="Times New Roman" pitchFamily="18" charset="0"/>
            </a:endParaRPr>
          </a:p>
        </p:txBody>
      </p:sp>
      <p:graphicFrame>
        <p:nvGraphicFramePr>
          <p:cNvPr id="15" name="Таблица 14"/>
          <p:cNvGraphicFramePr>
            <a:graphicFrameLocks noGrp="1"/>
          </p:cNvGraphicFramePr>
          <p:nvPr/>
        </p:nvGraphicFramePr>
        <p:xfrm>
          <a:off x="717521" y="1028682"/>
          <a:ext cx="8786873" cy="5643602"/>
        </p:xfrm>
        <a:graphic>
          <a:graphicData uri="http://schemas.openxmlformats.org/drawingml/2006/table">
            <a:tbl>
              <a:tblPr firstRow="1" bandRow="1">
                <a:tableStyleId>{5C22544A-7EE6-4342-B048-85BDC9FD1C3A}</a:tableStyleId>
              </a:tblPr>
              <a:tblGrid>
                <a:gridCol w="959910"/>
                <a:gridCol w="6350176"/>
                <a:gridCol w="1476787"/>
              </a:tblGrid>
              <a:tr h="285752">
                <a:tc gridSpan="3">
                  <a:txBody>
                    <a:bodyPr/>
                    <a:lstStyle/>
                    <a:p>
                      <a:r>
                        <a:rPr lang="ru-RU" sz="1300" b="1" kern="1200" dirty="0" smtClean="0">
                          <a:solidFill>
                            <a:schemeClr val="tx1"/>
                          </a:solidFill>
                          <a:latin typeface="Times New Roman" pitchFamily="18" charset="0"/>
                          <a:ea typeface="+mn-ea"/>
                          <a:cs typeface="Times New Roman" pitchFamily="18" charset="0"/>
                        </a:rPr>
                        <a:t>2 факультет (систем управления ракетно-космических комплексов и информационно-технического обеспечения)</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r>
              <a:tr h="353382">
                <a:tc>
                  <a:txBody>
                    <a:bodyPr/>
                    <a:lstStyle/>
                    <a:p>
                      <a:pPr algn="ctr">
                        <a:lnSpc>
                          <a:spcPct val="107000"/>
                        </a:lnSpc>
                        <a:spcAft>
                          <a:spcPts val="0"/>
                        </a:spcAft>
                      </a:pPr>
                      <a:r>
                        <a:rPr lang="ru-RU" sz="1300" b="1" dirty="0">
                          <a:solidFill>
                            <a:srgbClr val="FF0000"/>
                          </a:solidFill>
                          <a:latin typeface="Times New Roman"/>
                          <a:ea typeface="Times New Roman"/>
                          <a:cs typeface="Times New Roman"/>
                        </a:rPr>
                        <a:t>09.05.01</a:t>
                      </a:r>
                      <a:endParaRPr lang="ru-RU" sz="1300" b="1" dirty="0">
                        <a:solidFill>
                          <a:srgbClr val="FF0000"/>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solidFill>
                            <a:schemeClr val="tx1"/>
                          </a:solidFill>
                          <a:latin typeface="Times New Roman"/>
                          <a:ea typeface="Times New Roman"/>
                          <a:cs typeface="Times New Roman"/>
                        </a:rPr>
                        <a:t>Применение и эксплуатация автоматизированных систем специального назначения</a:t>
                      </a:r>
                      <a:endParaRPr lang="ru-RU" sz="1300" dirty="0">
                        <a:solidFill>
                          <a:schemeClr val="tx1"/>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solidFill>
                            <a:schemeClr val="tx1"/>
                          </a:solidFill>
                          <a:latin typeface="Times New Roman"/>
                          <a:ea typeface="Times New Roman"/>
                          <a:cs typeface="Times New Roman"/>
                        </a:rPr>
                        <a:t>Инженер</a:t>
                      </a:r>
                      <a:endParaRPr lang="ru-RU" sz="1300" dirty="0">
                        <a:solidFill>
                          <a:schemeClr val="tx1"/>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14314">
                <a:tc>
                  <a:txBody>
                    <a:bodyPr/>
                    <a:lstStyle/>
                    <a:p>
                      <a:pPr algn="ctr">
                        <a:lnSpc>
                          <a:spcPct val="107000"/>
                        </a:lnSpc>
                        <a:spcAft>
                          <a:spcPts val="0"/>
                        </a:spcAft>
                      </a:pPr>
                      <a:r>
                        <a:rPr lang="ru-RU" sz="1300" b="1" dirty="0">
                          <a:solidFill>
                            <a:srgbClr val="FF0000"/>
                          </a:solidFill>
                          <a:latin typeface="Times New Roman"/>
                          <a:ea typeface="Times New Roman"/>
                          <a:cs typeface="Times New Roman"/>
                        </a:rPr>
                        <a:t>24.05.06</a:t>
                      </a:r>
                      <a:endParaRPr lang="ru-RU" sz="1300" b="1" dirty="0">
                        <a:solidFill>
                          <a:srgbClr val="FF0000"/>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solidFill>
                            <a:schemeClr val="tx1"/>
                          </a:solidFill>
                          <a:latin typeface="Times New Roman"/>
                          <a:ea typeface="Times New Roman"/>
                          <a:cs typeface="Times New Roman"/>
                        </a:rPr>
                        <a:t>Системы управления летательными аппаратами</a:t>
                      </a:r>
                      <a:endParaRPr lang="ru-RU" sz="1300" dirty="0">
                        <a:solidFill>
                          <a:schemeClr val="tx1"/>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solidFill>
                            <a:schemeClr val="tx1"/>
                          </a:solidFill>
                          <a:latin typeface="Times New Roman"/>
                          <a:ea typeface="Times New Roman"/>
                          <a:cs typeface="Times New Roman"/>
                        </a:rPr>
                        <a:t>Инженер</a:t>
                      </a:r>
                      <a:endParaRPr lang="ru-RU" sz="1300" dirty="0">
                        <a:solidFill>
                          <a:schemeClr val="tx1"/>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12868">
                <a:tc>
                  <a:txBody>
                    <a:bodyPr/>
                    <a:lstStyle/>
                    <a:p>
                      <a:pPr algn="ctr">
                        <a:lnSpc>
                          <a:spcPct val="107000"/>
                        </a:lnSpc>
                        <a:spcAft>
                          <a:spcPts val="0"/>
                        </a:spcAft>
                      </a:pPr>
                      <a:r>
                        <a:rPr lang="ru-RU" sz="1300" b="1" dirty="0">
                          <a:solidFill>
                            <a:srgbClr val="FF0000"/>
                          </a:solidFill>
                          <a:latin typeface="Times New Roman"/>
                          <a:ea typeface="Times New Roman"/>
                          <a:cs typeface="Times New Roman"/>
                        </a:rPr>
                        <a:t>27.05.01</a:t>
                      </a:r>
                      <a:endParaRPr lang="ru-RU" sz="1300" b="1" dirty="0">
                        <a:solidFill>
                          <a:srgbClr val="FF0000"/>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solidFill>
                            <a:schemeClr val="tx1"/>
                          </a:solidFill>
                          <a:latin typeface="Times New Roman"/>
                          <a:ea typeface="Times New Roman"/>
                          <a:cs typeface="Times New Roman"/>
                        </a:rPr>
                        <a:t>Специальные организационно-технические системы</a:t>
                      </a:r>
                      <a:endParaRPr lang="ru-RU" sz="1300" dirty="0">
                        <a:solidFill>
                          <a:schemeClr val="tx1"/>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err="1">
                          <a:solidFill>
                            <a:schemeClr val="tx1"/>
                          </a:solidFill>
                          <a:latin typeface="Times New Roman"/>
                          <a:ea typeface="Times New Roman"/>
                          <a:cs typeface="Times New Roman"/>
                        </a:rPr>
                        <a:t>Инженер-системотехник</a:t>
                      </a:r>
                      <a:endParaRPr lang="ru-RU" sz="1300" dirty="0">
                        <a:solidFill>
                          <a:schemeClr val="tx1"/>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3342">
                <a:tc gridSpan="3">
                  <a:txBody>
                    <a:bodyPr/>
                    <a:lstStyle/>
                    <a:p>
                      <a:pPr algn="l">
                        <a:lnSpc>
                          <a:spcPct val="107000"/>
                        </a:lnSpc>
                        <a:spcAft>
                          <a:spcPts val="0"/>
                        </a:spcAft>
                      </a:pPr>
                      <a:r>
                        <a:rPr lang="ru-RU" sz="1300" b="1" kern="1200" dirty="0" smtClean="0">
                          <a:solidFill>
                            <a:schemeClr val="dk1"/>
                          </a:solidFill>
                          <a:latin typeface="Times New Roman" pitchFamily="18" charset="0"/>
                          <a:ea typeface="+mn-ea"/>
                          <a:cs typeface="Times New Roman" pitchFamily="18" charset="0"/>
                        </a:rPr>
                        <a:t>3 факультет (радиоэлектронных систем космических комплексов)</a:t>
                      </a:r>
                      <a:endParaRPr lang="ru-RU" sz="1300" b="1" dirty="0">
                        <a:solidFill>
                          <a:schemeClr val="tx1"/>
                        </a:solidFill>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07000"/>
                        </a:lnSpc>
                        <a:spcAft>
                          <a:spcPts val="0"/>
                        </a:spcAft>
                      </a:pPr>
                      <a:endParaRPr lang="ru-RU" sz="14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lnSpc>
                          <a:spcPct val="107000"/>
                        </a:lnSpc>
                        <a:spcAft>
                          <a:spcPts val="0"/>
                        </a:spcAft>
                      </a:pPr>
                      <a:endParaRPr lang="ru-RU" sz="14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1869">
                <a:tc>
                  <a:txBody>
                    <a:bodyPr/>
                    <a:lstStyle/>
                    <a:p>
                      <a:pPr algn="ctr">
                        <a:lnSpc>
                          <a:spcPct val="107000"/>
                        </a:lnSpc>
                        <a:spcAft>
                          <a:spcPts val="0"/>
                        </a:spcAft>
                      </a:pPr>
                      <a:r>
                        <a:rPr lang="ru-RU" sz="1300" b="1" dirty="0">
                          <a:solidFill>
                            <a:srgbClr val="FF0000"/>
                          </a:solidFill>
                          <a:latin typeface="Times New Roman"/>
                          <a:ea typeface="Times New Roman"/>
                          <a:cs typeface="Times New Roman"/>
                        </a:rPr>
                        <a:t>11.05.01</a:t>
                      </a:r>
                      <a:endParaRPr lang="ru-RU" sz="1300" b="1" dirty="0">
                        <a:solidFill>
                          <a:srgbClr val="FF0000"/>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a:ea typeface="Times New Roman"/>
                          <a:cs typeface="Times New Roman"/>
                        </a:rPr>
                        <a:t>Радиоэлектронные системы и комплексы</a:t>
                      </a:r>
                      <a:endParaRPr lang="ru-RU" sz="1300" dirty="0">
                        <a:latin typeface="Calibri"/>
                        <a:ea typeface="Calibri"/>
                        <a:cs typeface="Times New Roman"/>
                      </a:endParaRPr>
                    </a:p>
                  </a:txBody>
                  <a:tcPr marL="66675" marR="666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Инженер</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18508">
                <a:tc>
                  <a:txBody>
                    <a:bodyPr/>
                    <a:lstStyle/>
                    <a:p>
                      <a:pPr algn="ctr">
                        <a:lnSpc>
                          <a:spcPct val="107000"/>
                        </a:lnSpc>
                        <a:spcAft>
                          <a:spcPts val="0"/>
                        </a:spcAft>
                      </a:pPr>
                      <a:r>
                        <a:rPr lang="ru-RU" sz="1300" b="1" dirty="0">
                          <a:solidFill>
                            <a:srgbClr val="FF0000"/>
                          </a:solidFill>
                          <a:latin typeface="Times New Roman"/>
                          <a:ea typeface="Times New Roman"/>
                          <a:cs typeface="Times New Roman"/>
                        </a:rPr>
                        <a:t>11.05.02</a:t>
                      </a:r>
                      <a:endParaRPr lang="ru-RU" sz="1300" b="1" dirty="0">
                        <a:solidFill>
                          <a:srgbClr val="FF0000"/>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a:ea typeface="Times New Roman"/>
                          <a:cs typeface="Times New Roman"/>
                        </a:rPr>
                        <a:t>Специальные радиотехнические системы</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Инженер </a:t>
                      </a:r>
                      <a:r>
                        <a:rPr lang="ru-RU" sz="1300" dirty="0" smtClean="0">
                          <a:latin typeface="Times New Roman"/>
                          <a:ea typeface="Times New Roman"/>
                          <a:cs typeface="Times New Roman"/>
                        </a:rPr>
                        <a:t>СРС</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3709">
                <a:tc>
                  <a:txBody>
                    <a:bodyPr/>
                    <a:lstStyle/>
                    <a:p>
                      <a:pPr algn="ctr">
                        <a:lnSpc>
                          <a:spcPct val="107000"/>
                        </a:lnSpc>
                        <a:spcAft>
                          <a:spcPts val="0"/>
                        </a:spcAft>
                      </a:pPr>
                      <a:r>
                        <a:rPr lang="ru-RU" sz="1300" b="1" dirty="0">
                          <a:solidFill>
                            <a:srgbClr val="FF0000"/>
                          </a:solidFill>
                          <a:latin typeface="Times New Roman"/>
                          <a:ea typeface="Times New Roman"/>
                          <a:cs typeface="Times New Roman"/>
                        </a:rPr>
                        <a:t>11.05.04</a:t>
                      </a:r>
                      <a:endParaRPr lang="ru-RU" sz="1300" b="1" dirty="0">
                        <a:solidFill>
                          <a:srgbClr val="FF0000"/>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err="1">
                          <a:latin typeface="Times New Roman"/>
                          <a:ea typeface="Times New Roman"/>
                          <a:cs typeface="Times New Roman"/>
                        </a:rPr>
                        <a:t>Инфокоммуникационные</a:t>
                      </a:r>
                      <a:r>
                        <a:rPr lang="ru-RU" sz="1300" dirty="0">
                          <a:latin typeface="Times New Roman"/>
                          <a:ea typeface="Times New Roman"/>
                          <a:cs typeface="Times New Roman"/>
                        </a:rPr>
                        <a:t> технологии и системы специальной связи</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Инженер</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11779">
                <a:tc gridSpan="3">
                  <a:txBody>
                    <a:bodyPr/>
                    <a:lstStyle/>
                    <a:p>
                      <a:pPr algn="l">
                        <a:lnSpc>
                          <a:spcPct val="107000"/>
                        </a:lnSpc>
                        <a:spcAft>
                          <a:spcPts val="0"/>
                        </a:spcAft>
                      </a:pPr>
                      <a:r>
                        <a:rPr lang="ru-RU" sz="1300" b="1" kern="1200" dirty="0" smtClean="0">
                          <a:solidFill>
                            <a:schemeClr val="dk1"/>
                          </a:solidFill>
                          <a:latin typeface="Times New Roman" pitchFamily="18" charset="0"/>
                          <a:ea typeface="+mn-ea"/>
                          <a:cs typeface="Times New Roman" pitchFamily="18" charset="0"/>
                        </a:rPr>
                        <a:t>4 факультет (инженерного и электромеханического обеспечения)</a:t>
                      </a:r>
                      <a:endParaRPr lang="ru-RU" sz="1300" b="1" dirty="0">
                        <a:solidFill>
                          <a:schemeClr val="tx1"/>
                        </a:solidFill>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07000"/>
                        </a:lnSpc>
                        <a:spcAft>
                          <a:spcPts val="0"/>
                        </a:spcAft>
                      </a:pPr>
                      <a:endParaRPr lang="ru-RU" sz="1400" dirty="0">
                        <a:solidFill>
                          <a:schemeClr val="tx1"/>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lnSpc>
                          <a:spcPct val="107000"/>
                        </a:lnSpc>
                        <a:spcAft>
                          <a:spcPts val="0"/>
                        </a:spcAft>
                      </a:pPr>
                      <a:endParaRPr lang="ru-RU" sz="1400" dirty="0">
                        <a:solidFill>
                          <a:schemeClr val="tx1"/>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1267">
                <a:tc>
                  <a:txBody>
                    <a:bodyPr/>
                    <a:lstStyle/>
                    <a:p>
                      <a:pPr algn="ctr">
                        <a:lnSpc>
                          <a:spcPct val="107000"/>
                        </a:lnSpc>
                        <a:spcAft>
                          <a:spcPts val="0"/>
                        </a:spcAft>
                      </a:pPr>
                      <a:r>
                        <a:rPr lang="ru-RU" sz="1300" b="1" dirty="0">
                          <a:solidFill>
                            <a:srgbClr val="FF0000"/>
                          </a:solidFill>
                          <a:latin typeface="Times New Roman"/>
                          <a:ea typeface="Times New Roman"/>
                          <a:cs typeface="Times New Roman"/>
                        </a:rPr>
                        <a:t>13.05.01</a:t>
                      </a:r>
                      <a:endParaRPr lang="ru-RU" sz="1300" b="1" dirty="0">
                        <a:solidFill>
                          <a:srgbClr val="FF0000"/>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a:ea typeface="Times New Roman"/>
                          <a:cs typeface="Times New Roman"/>
                        </a:rPr>
                        <a:t>Тепло- и </a:t>
                      </a:r>
                      <a:r>
                        <a:rPr lang="ru-RU" sz="1300" dirty="0" err="1">
                          <a:latin typeface="Times New Roman"/>
                          <a:ea typeface="Times New Roman"/>
                          <a:cs typeface="Times New Roman"/>
                        </a:rPr>
                        <a:t>электрообеспечение</a:t>
                      </a:r>
                      <a:r>
                        <a:rPr lang="ru-RU" sz="1300" dirty="0">
                          <a:latin typeface="Times New Roman"/>
                          <a:ea typeface="Times New Roman"/>
                          <a:cs typeface="Times New Roman"/>
                        </a:rPr>
                        <a:t> специальных технических систем и объектов</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Инженер</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1259">
                <a:tc>
                  <a:txBody>
                    <a:bodyPr/>
                    <a:lstStyle/>
                    <a:p>
                      <a:pPr algn="ctr">
                        <a:lnSpc>
                          <a:spcPct val="107000"/>
                        </a:lnSpc>
                        <a:spcAft>
                          <a:spcPts val="0"/>
                        </a:spcAft>
                      </a:pPr>
                      <a:r>
                        <a:rPr lang="ru-RU" sz="1300" b="1" dirty="0">
                          <a:solidFill>
                            <a:srgbClr val="FF0000"/>
                          </a:solidFill>
                          <a:latin typeface="Times New Roman"/>
                          <a:ea typeface="Times New Roman"/>
                          <a:cs typeface="Times New Roman"/>
                        </a:rPr>
                        <a:t>16.05.01</a:t>
                      </a:r>
                      <a:endParaRPr lang="ru-RU" sz="1300" b="1" dirty="0">
                        <a:solidFill>
                          <a:srgbClr val="FF0000"/>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a:ea typeface="Times New Roman"/>
                          <a:cs typeface="Times New Roman"/>
                        </a:rPr>
                        <a:t>Специальные системы жизнеобеспечения</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Инженер по </a:t>
                      </a:r>
                      <a:r>
                        <a:rPr lang="ru-RU" sz="1300" dirty="0" err="1" smtClean="0">
                          <a:latin typeface="Times New Roman"/>
                          <a:ea typeface="Times New Roman"/>
                          <a:cs typeface="Times New Roman"/>
                        </a:rPr>
                        <a:t>эксплуат</a:t>
                      </a:r>
                      <a:r>
                        <a:rPr lang="ru-RU" sz="1300" dirty="0" smtClean="0">
                          <a:latin typeface="Times New Roman"/>
                          <a:ea typeface="Times New Roman"/>
                          <a:cs typeface="Times New Roman"/>
                        </a:rPr>
                        <a:t>. ССЖ</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9288">
                <a:tc>
                  <a:txBody>
                    <a:bodyPr/>
                    <a:lstStyle/>
                    <a:p>
                      <a:pPr algn="ctr">
                        <a:lnSpc>
                          <a:spcPct val="107000"/>
                        </a:lnSpc>
                        <a:spcAft>
                          <a:spcPts val="0"/>
                        </a:spcAft>
                      </a:pPr>
                      <a:r>
                        <a:rPr lang="ru-RU" sz="1300" b="1" dirty="0">
                          <a:solidFill>
                            <a:srgbClr val="FF0000"/>
                          </a:solidFill>
                          <a:latin typeface="Times New Roman"/>
                          <a:ea typeface="Times New Roman"/>
                          <a:cs typeface="Times New Roman"/>
                        </a:rPr>
                        <a:t>24.05.01</a:t>
                      </a:r>
                      <a:endParaRPr lang="ru-RU" sz="1300" b="1" dirty="0">
                        <a:solidFill>
                          <a:srgbClr val="FF0000"/>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a:ea typeface="Times New Roman"/>
                          <a:cs typeface="Times New Roman"/>
                        </a:rPr>
                        <a:t>Проектирование, производство и эксплуатация ракет и ракетно-космических комплексов</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Инженер</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7317">
                <a:tc gridSpan="3">
                  <a:txBody>
                    <a:bodyPr/>
                    <a:lstStyle/>
                    <a:p>
                      <a:pPr algn="l">
                        <a:lnSpc>
                          <a:spcPct val="107000"/>
                        </a:lnSpc>
                        <a:spcAft>
                          <a:spcPts val="0"/>
                        </a:spcAft>
                      </a:pPr>
                      <a:r>
                        <a:rPr lang="ru-RU" sz="1300" b="1" kern="1200" dirty="0" smtClean="0">
                          <a:solidFill>
                            <a:schemeClr val="dk1"/>
                          </a:solidFill>
                          <a:latin typeface="Times New Roman" pitchFamily="18" charset="0"/>
                          <a:ea typeface="+mn-ea"/>
                          <a:cs typeface="Times New Roman" pitchFamily="18" charset="0"/>
                        </a:rPr>
                        <a:t>5 факультет (сбора и обработки информации)</a:t>
                      </a:r>
                      <a:endParaRPr lang="ru-RU" sz="1300" b="1" dirty="0">
                        <a:solidFill>
                          <a:schemeClr val="tx1"/>
                        </a:solidFill>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07000"/>
                        </a:lnSpc>
                        <a:spcAft>
                          <a:spcPts val="0"/>
                        </a:spcAft>
                      </a:pPr>
                      <a:endParaRPr lang="ru-RU" sz="1400" dirty="0">
                        <a:solidFill>
                          <a:schemeClr val="tx1"/>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lnSpc>
                          <a:spcPct val="107000"/>
                        </a:lnSpc>
                        <a:spcAft>
                          <a:spcPts val="0"/>
                        </a:spcAft>
                      </a:pPr>
                      <a:endParaRPr lang="ru-RU" sz="1400" dirty="0">
                        <a:solidFill>
                          <a:schemeClr val="tx1"/>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14314">
                <a:tc>
                  <a:txBody>
                    <a:bodyPr/>
                    <a:lstStyle/>
                    <a:p>
                      <a:pPr algn="ctr">
                        <a:lnSpc>
                          <a:spcPct val="107000"/>
                        </a:lnSpc>
                        <a:spcAft>
                          <a:spcPts val="0"/>
                        </a:spcAft>
                      </a:pPr>
                      <a:r>
                        <a:rPr lang="ru-RU" sz="1300" b="1" dirty="0">
                          <a:solidFill>
                            <a:srgbClr val="FF0000"/>
                          </a:solidFill>
                          <a:latin typeface="Times New Roman"/>
                          <a:ea typeface="Times New Roman"/>
                          <a:cs typeface="Times New Roman"/>
                        </a:rPr>
                        <a:t>05.05.01</a:t>
                      </a:r>
                      <a:endParaRPr lang="ru-RU" sz="1300" b="1" dirty="0">
                        <a:solidFill>
                          <a:srgbClr val="FF0000"/>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a:ea typeface="Times New Roman"/>
                          <a:cs typeface="Times New Roman"/>
                        </a:rPr>
                        <a:t>Метеорология специального назначения</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Инженер</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63930">
                <a:tc>
                  <a:txBody>
                    <a:bodyPr/>
                    <a:lstStyle/>
                    <a:p>
                      <a:pPr algn="ctr">
                        <a:lnSpc>
                          <a:spcPct val="107000"/>
                        </a:lnSpc>
                        <a:spcAft>
                          <a:spcPts val="0"/>
                        </a:spcAft>
                      </a:pPr>
                      <a:r>
                        <a:rPr lang="ru-RU" sz="1300" b="1" dirty="0">
                          <a:solidFill>
                            <a:srgbClr val="FF0000"/>
                          </a:solidFill>
                          <a:latin typeface="Times New Roman"/>
                          <a:ea typeface="Times New Roman"/>
                          <a:cs typeface="Times New Roman"/>
                        </a:rPr>
                        <a:t>11.05.02</a:t>
                      </a:r>
                      <a:endParaRPr lang="ru-RU" sz="1300" b="1" dirty="0">
                        <a:solidFill>
                          <a:srgbClr val="FF0000"/>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a:ea typeface="Times New Roman"/>
                          <a:cs typeface="Times New Roman"/>
                        </a:rPr>
                        <a:t>Специальные радиотехнические системы</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Инженер </a:t>
                      </a:r>
                      <a:r>
                        <a:rPr lang="ru-RU" sz="1300" dirty="0" smtClean="0">
                          <a:latin typeface="Times New Roman"/>
                          <a:ea typeface="Times New Roman"/>
                          <a:cs typeface="Times New Roman"/>
                        </a:rPr>
                        <a:t>СРС</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68546">
                <a:tc>
                  <a:txBody>
                    <a:bodyPr/>
                    <a:lstStyle/>
                    <a:p>
                      <a:pPr algn="ctr">
                        <a:lnSpc>
                          <a:spcPct val="107000"/>
                        </a:lnSpc>
                        <a:spcAft>
                          <a:spcPts val="0"/>
                        </a:spcAft>
                      </a:pPr>
                      <a:r>
                        <a:rPr lang="ru-RU" sz="1300" b="1" dirty="0">
                          <a:solidFill>
                            <a:srgbClr val="FF0000"/>
                          </a:solidFill>
                          <a:latin typeface="Times New Roman"/>
                          <a:ea typeface="Times New Roman"/>
                          <a:cs typeface="Times New Roman"/>
                        </a:rPr>
                        <a:t>12.05.01</a:t>
                      </a:r>
                      <a:endParaRPr lang="ru-RU" sz="1300" b="1" dirty="0">
                        <a:solidFill>
                          <a:srgbClr val="FF0000"/>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a:ea typeface="Times New Roman"/>
                          <a:cs typeface="Times New Roman"/>
                        </a:rPr>
                        <a:t>Электронные и оптико-электронные приборы и системы специального назначения</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Инженер</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14314">
                <a:tc gridSpan="3">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ru-RU" sz="1300" b="1" kern="1200" dirty="0" smtClean="0">
                          <a:solidFill>
                            <a:schemeClr val="tx1"/>
                          </a:solidFill>
                          <a:latin typeface="Times New Roman" pitchFamily="18" charset="0"/>
                          <a:ea typeface="+mn-ea"/>
                          <a:cs typeface="Times New Roman" pitchFamily="18" charset="0"/>
                        </a:rPr>
                        <a:t>6 факультет (специальных информационных технологий)</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07000"/>
                        </a:lnSpc>
                        <a:spcAft>
                          <a:spcPts val="0"/>
                        </a:spcAft>
                      </a:pP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lnSpc>
                          <a:spcPct val="107000"/>
                        </a:lnSpc>
                        <a:spcAft>
                          <a:spcPts val="0"/>
                        </a:spcAft>
                      </a:pP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13847">
                <a:tc>
                  <a:txBody>
                    <a:bodyPr/>
                    <a:lstStyle/>
                    <a:p>
                      <a:pPr algn="ctr">
                        <a:lnSpc>
                          <a:spcPct val="107000"/>
                        </a:lnSpc>
                        <a:spcAft>
                          <a:spcPts val="0"/>
                        </a:spcAft>
                      </a:pPr>
                      <a:r>
                        <a:rPr lang="ru-RU" sz="1300" b="1" dirty="0">
                          <a:solidFill>
                            <a:srgbClr val="FF0000"/>
                          </a:solidFill>
                          <a:latin typeface="Times New Roman" pitchFamily="18" charset="0"/>
                          <a:ea typeface="Times New Roman"/>
                          <a:cs typeface="Times New Roman" pitchFamily="18" charset="0"/>
                        </a:rPr>
                        <a:t>09.05.01</a:t>
                      </a:r>
                      <a:endParaRPr lang="ru-RU" sz="1300" b="1" dirty="0">
                        <a:solidFill>
                          <a:srgbClr val="FF0000"/>
                        </a:solidFill>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pitchFamily="18" charset="0"/>
                          <a:ea typeface="Times New Roman"/>
                          <a:cs typeface="Times New Roman" pitchFamily="18" charset="0"/>
                        </a:rPr>
                        <a:t>Применение и эксплуатация автоматизированных систем специального назначения</a:t>
                      </a:r>
                      <a:endParaRPr lang="ru-RU" sz="1300" dirty="0">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pitchFamily="18" charset="0"/>
                          <a:ea typeface="Times New Roman"/>
                          <a:cs typeface="Times New Roman" pitchFamily="18" charset="0"/>
                        </a:rPr>
                        <a:t>Инженер</a:t>
                      </a:r>
                      <a:endParaRPr lang="ru-RU" sz="1300" dirty="0">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74295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ВОЕННО-КОСМИЧЕСКАЯ АКАДЕМИЯ </a:t>
            </a:r>
          </a:p>
          <a:p>
            <a:pPr lvl="0" algn="ctr" eaLnBrk="1" hangingPunct="1"/>
            <a:r>
              <a:rPr lang="ru-RU" b="1" dirty="0" smtClean="0">
                <a:latin typeface="Times New Roman" pitchFamily="18" charset="0"/>
                <a:ea typeface="Times New Roman" pitchFamily="18" charset="0"/>
                <a:cs typeface="Times New Roman" pitchFamily="18" charset="0"/>
              </a:rPr>
              <a:t>им. А.Ф. МОЖАЙСКОГО (г. САНКТ-ПЕТЕРБУРГ)</a:t>
            </a:r>
            <a:endParaRPr lang="ru-RU" dirty="0" smtClean="0">
              <a:latin typeface="Times New Roman" pitchFamily="18" charset="0"/>
              <a:cs typeface="Times New Roman" pitchFamily="18" charset="0"/>
            </a:endParaRPr>
          </a:p>
        </p:txBody>
      </p:sp>
      <p:sp>
        <p:nvSpPr>
          <p:cNvPr id="27" name="Прямоугольник 26"/>
          <p:cNvSpPr/>
          <p:nvPr/>
        </p:nvSpPr>
        <p:spPr>
          <a:xfrm>
            <a:off x="788959" y="6243656"/>
            <a:ext cx="8643998" cy="738663"/>
          </a:xfrm>
          <a:prstGeom prst="rect">
            <a:avLst/>
          </a:prstGeom>
        </p:spPr>
        <p:txBody>
          <a:bodyPr wrap="square">
            <a:spAutoFit/>
          </a:bodyPr>
          <a:lstStyle/>
          <a:p>
            <a:pPr algn="r"/>
            <a:r>
              <a:rPr lang="ru-RU" sz="1400" b="1" dirty="0" smtClean="0">
                <a:latin typeface="Times New Roman" pitchFamily="18" charset="0"/>
                <a:cs typeface="Times New Roman" pitchFamily="18" charset="0"/>
              </a:rPr>
              <a:t>Адрес: 197198, г. Санкт-Петербург, ул. </a:t>
            </a:r>
            <a:r>
              <a:rPr lang="ru-RU" sz="1400" b="1" dirty="0" err="1" smtClean="0">
                <a:latin typeface="Times New Roman" pitchFamily="18" charset="0"/>
                <a:cs typeface="Times New Roman" pitchFamily="18" charset="0"/>
              </a:rPr>
              <a:t>Ждановская</a:t>
            </a:r>
            <a:r>
              <a:rPr lang="ru-RU" sz="1400" b="1" dirty="0" smtClean="0">
                <a:latin typeface="Times New Roman" pitchFamily="18" charset="0"/>
                <a:cs typeface="Times New Roman" pitchFamily="18" charset="0"/>
              </a:rPr>
              <a:t>, д. 13;</a:t>
            </a:r>
          </a:p>
          <a:p>
            <a:pPr algn="r"/>
            <a:r>
              <a:rPr lang="ru-RU" sz="1400" b="1" dirty="0" smtClean="0">
                <a:latin typeface="Times New Roman" pitchFamily="18" charset="0"/>
                <a:cs typeface="Times New Roman" pitchFamily="18" charset="0"/>
              </a:rPr>
              <a:t>Телефон: 8 (812) 347-96-46 (приемная комиссия); 8 (812) 237-12-49 (факс);</a:t>
            </a:r>
          </a:p>
          <a:p>
            <a:pPr algn="r"/>
            <a:r>
              <a:rPr lang="en-US" sz="1400" b="1" dirty="0" smtClean="0">
                <a:latin typeface="Times New Roman" pitchFamily="18" charset="0"/>
                <a:cs typeface="Times New Roman" pitchFamily="18" charset="0"/>
              </a:rPr>
              <a:t>e-mail </a:t>
            </a:r>
            <a:r>
              <a:rPr lang="ru-RU" sz="1400" b="1" dirty="0" smtClean="0">
                <a:latin typeface="Times New Roman" pitchFamily="18" charset="0"/>
                <a:cs typeface="Times New Roman" pitchFamily="18" charset="0"/>
              </a:rPr>
              <a:t>: </a:t>
            </a:r>
            <a:r>
              <a:rPr lang="en-US" sz="1400" b="1" dirty="0" smtClean="0">
                <a:latin typeface="Times New Roman" pitchFamily="18" charset="0"/>
                <a:cs typeface="Times New Roman" pitchFamily="18" charset="0"/>
              </a:rPr>
              <a:t>vka@mil.ru</a:t>
            </a:r>
            <a:endParaRPr lang="ru-RU" sz="1400" b="1" dirty="0" smtClean="0">
              <a:latin typeface="Times New Roman" pitchFamily="18" charset="0"/>
              <a:cs typeface="Times New Roman" pitchFamily="18" charset="0"/>
            </a:endParaRPr>
          </a:p>
        </p:txBody>
      </p:sp>
      <p:graphicFrame>
        <p:nvGraphicFramePr>
          <p:cNvPr id="15" name="Таблица 14"/>
          <p:cNvGraphicFramePr>
            <a:graphicFrameLocks noGrp="1"/>
          </p:cNvGraphicFramePr>
          <p:nvPr/>
        </p:nvGraphicFramePr>
        <p:xfrm>
          <a:off x="788959" y="1100120"/>
          <a:ext cx="8786873" cy="5114006"/>
        </p:xfrm>
        <a:graphic>
          <a:graphicData uri="http://schemas.openxmlformats.org/drawingml/2006/table">
            <a:tbl>
              <a:tblPr firstRow="1" bandRow="1">
                <a:tableStyleId>{5C22544A-7EE6-4342-B048-85BDC9FD1C3A}</a:tableStyleId>
              </a:tblPr>
              <a:tblGrid>
                <a:gridCol w="959910"/>
                <a:gridCol w="6350176"/>
                <a:gridCol w="1476787"/>
              </a:tblGrid>
              <a:tr h="285752">
                <a:tc gridSpan="3">
                  <a:txBody>
                    <a:bodyPr/>
                    <a:lstStyle/>
                    <a:p>
                      <a:r>
                        <a:rPr lang="ru-RU" sz="1300" b="1" kern="1200" dirty="0" smtClean="0">
                          <a:solidFill>
                            <a:schemeClr val="tx1"/>
                          </a:solidFill>
                          <a:latin typeface="Times New Roman" pitchFamily="18" charset="0"/>
                          <a:ea typeface="+mn-ea"/>
                          <a:cs typeface="Times New Roman" pitchFamily="18" charset="0"/>
                        </a:rPr>
                        <a:t>6 факультет (информационных технологий)</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r>
              <a:tr h="329891">
                <a:tc>
                  <a:txBody>
                    <a:bodyPr/>
                    <a:lstStyle/>
                    <a:p>
                      <a:pPr algn="ctr">
                        <a:lnSpc>
                          <a:spcPct val="107000"/>
                        </a:lnSpc>
                        <a:spcAft>
                          <a:spcPts val="0"/>
                        </a:spcAft>
                      </a:pPr>
                      <a:r>
                        <a:rPr lang="ru-RU" sz="1300" dirty="0">
                          <a:latin typeface="Times New Roman" pitchFamily="18" charset="0"/>
                          <a:ea typeface="Times New Roman"/>
                          <a:cs typeface="Times New Roman" pitchFamily="18" charset="0"/>
                        </a:rPr>
                        <a:t>10.05.01</a:t>
                      </a:r>
                      <a:endParaRPr lang="ru-RU" sz="1300" dirty="0">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pitchFamily="18" charset="0"/>
                          <a:ea typeface="Times New Roman"/>
                          <a:cs typeface="Times New Roman" pitchFamily="18" charset="0"/>
                        </a:rPr>
                        <a:t>Компьютерная безопасность</a:t>
                      </a:r>
                      <a:endParaRPr lang="ru-RU" sz="1300" dirty="0">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lnSpc>
                          <a:spcPct val="107000"/>
                        </a:lnSpc>
                        <a:spcAft>
                          <a:spcPts val="0"/>
                        </a:spcAft>
                      </a:pPr>
                      <a:r>
                        <a:rPr lang="ru-RU" sz="1300" dirty="0">
                          <a:latin typeface="Times New Roman" pitchFamily="18" charset="0"/>
                          <a:ea typeface="Times New Roman"/>
                          <a:cs typeface="Times New Roman" pitchFamily="18" charset="0"/>
                        </a:rPr>
                        <a:t>Специалист</a:t>
                      </a:r>
                      <a:endParaRPr lang="ru-RU" sz="1300" dirty="0">
                        <a:latin typeface="Times New Roman" pitchFamily="18" charset="0"/>
                        <a:ea typeface="Calibri"/>
                        <a:cs typeface="Times New Roman" pitchFamily="18" charset="0"/>
                      </a:endParaRPr>
                    </a:p>
                    <a:p>
                      <a:pPr algn="ctr">
                        <a:lnSpc>
                          <a:spcPct val="107000"/>
                        </a:lnSpc>
                        <a:spcAft>
                          <a:spcPts val="0"/>
                        </a:spcAft>
                      </a:pPr>
                      <a:r>
                        <a:rPr lang="ru-RU" sz="1300" dirty="0">
                          <a:latin typeface="Times New Roman" pitchFamily="18" charset="0"/>
                          <a:ea typeface="Times New Roman"/>
                          <a:cs typeface="Times New Roman" pitchFamily="18" charset="0"/>
                        </a:rPr>
                        <a:t>по защите </a:t>
                      </a:r>
                      <a:r>
                        <a:rPr lang="ru-RU" sz="1300" dirty="0" smtClean="0">
                          <a:latin typeface="Times New Roman" pitchFamily="18" charset="0"/>
                          <a:ea typeface="Times New Roman"/>
                          <a:cs typeface="Times New Roman" pitchFamily="18" charset="0"/>
                        </a:rPr>
                        <a:t>информации</a:t>
                      </a:r>
                      <a:endParaRPr lang="ru-RU" sz="1300" dirty="0">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190">
                <a:tc>
                  <a:txBody>
                    <a:bodyPr/>
                    <a:lstStyle/>
                    <a:p>
                      <a:pPr algn="ctr">
                        <a:lnSpc>
                          <a:spcPct val="107000"/>
                        </a:lnSpc>
                        <a:spcAft>
                          <a:spcPts val="0"/>
                        </a:spcAft>
                      </a:pPr>
                      <a:r>
                        <a:rPr lang="ru-RU" sz="1300">
                          <a:latin typeface="Times New Roman" pitchFamily="18" charset="0"/>
                          <a:ea typeface="Times New Roman"/>
                          <a:cs typeface="Times New Roman" pitchFamily="18" charset="0"/>
                        </a:rPr>
                        <a:t>10.05.04</a:t>
                      </a:r>
                      <a:endParaRPr lang="ru-RU" sz="1300">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pitchFamily="18" charset="0"/>
                          <a:ea typeface="Times New Roman"/>
                          <a:cs typeface="Times New Roman" pitchFamily="18" charset="0"/>
                        </a:rPr>
                        <a:t>Информационно-аналитические системы безопасности</a:t>
                      </a:r>
                      <a:endParaRPr lang="ru-RU" sz="1300" dirty="0">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lnSpc>
                          <a:spcPct val="107000"/>
                        </a:lnSpc>
                        <a:spcAft>
                          <a:spcPts val="0"/>
                        </a:spcAft>
                      </a:pPr>
                      <a:endParaRPr lang="ru-RU" sz="1400" dirty="0">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1714">
                <a:tc gridSpan="3">
                  <a:txBody>
                    <a:bodyPr/>
                    <a:lstStyle/>
                    <a:p>
                      <a:pPr algn="l">
                        <a:lnSpc>
                          <a:spcPct val="107000"/>
                        </a:lnSpc>
                        <a:spcAft>
                          <a:spcPts val="0"/>
                        </a:spcAft>
                      </a:pPr>
                      <a:r>
                        <a:rPr lang="ru-RU" sz="1300" b="1" kern="1200" dirty="0" smtClean="0">
                          <a:solidFill>
                            <a:schemeClr val="dk1"/>
                          </a:solidFill>
                          <a:latin typeface="Times New Roman" pitchFamily="18" charset="0"/>
                          <a:ea typeface="+mn-ea"/>
                          <a:cs typeface="Times New Roman" pitchFamily="18" charset="0"/>
                        </a:rPr>
                        <a:t>7 факультет (топогеодезического обеспечения и картографии)</a:t>
                      </a:r>
                      <a:endParaRPr lang="ru-RU" sz="1300" dirty="0">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07000"/>
                        </a:lnSpc>
                        <a:spcAft>
                          <a:spcPts val="0"/>
                        </a:spcAft>
                      </a:pPr>
                      <a:endParaRPr lang="ru-RU" sz="14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lnSpc>
                          <a:spcPct val="107000"/>
                        </a:lnSpc>
                        <a:spcAft>
                          <a:spcPts val="0"/>
                        </a:spcAft>
                      </a:pPr>
                      <a:endParaRPr lang="ru-RU" sz="14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14711">
                <a:tc>
                  <a:txBody>
                    <a:bodyPr/>
                    <a:lstStyle/>
                    <a:p>
                      <a:pPr algn="ctr">
                        <a:lnSpc>
                          <a:spcPct val="107000"/>
                        </a:lnSpc>
                        <a:spcAft>
                          <a:spcPts val="0"/>
                        </a:spcAft>
                      </a:pPr>
                      <a:r>
                        <a:rPr lang="ru-RU" sz="1300">
                          <a:latin typeface="Times New Roman"/>
                          <a:ea typeface="Times New Roman"/>
                          <a:cs typeface="Times New Roman"/>
                        </a:rPr>
                        <a:t>05.05.02</a:t>
                      </a:r>
                      <a:endParaRPr lang="ru-RU" sz="130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a:ea typeface="Times New Roman"/>
                          <a:cs typeface="Times New Roman"/>
                        </a:rPr>
                        <a:t>Военная картография</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Инженер</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14314">
                <a:tc gridSpan="3">
                  <a:txBody>
                    <a:bodyPr/>
                    <a:lstStyle/>
                    <a:p>
                      <a:pPr algn="l">
                        <a:lnSpc>
                          <a:spcPct val="107000"/>
                        </a:lnSpc>
                        <a:spcAft>
                          <a:spcPts val="0"/>
                        </a:spcAft>
                      </a:pPr>
                      <a:r>
                        <a:rPr lang="ru-RU" sz="1300" b="1" kern="1200" dirty="0" smtClean="0">
                          <a:solidFill>
                            <a:schemeClr val="dk1"/>
                          </a:solidFill>
                          <a:latin typeface="Times New Roman" pitchFamily="18" charset="0"/>
                          <a:ea typeface="+mn-ea"/>
                          <a:cs typeface="Times New Roman" pitchFamily="18" charset="0"/>
                        </a:rPr>
                        <a:t>8 факультет (средств ракетно-космической обороны)</a:t>
                      </a:r>
                      <a:endParaRPr lang="ru-RU" sz="1300" b="0" dirty="0">
                        <a:solidFill>
                          <a:schemeClr val="tx1"/>
                        </a:solidFill>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07000"/>
                        </a:lnSpc>
                        <a:spcAft>
                          <a:spcPts val="0"/>
                        </a:spcAft>
                      </a:pPr>
                      <a:endParaRPr lang="ru-RU" sz="1400" dirty="0">
                        <a:solidFill>
                          <a:schemeClr val="tx1"/>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lnSpc>
                          <a:spcPct val="107000"/>
                        </a:lnSpc>
                        <a:spcAft>
                          <a:spcPts val="0"/>
                        </a:spcAft>
                      </a:pPr>
                      <a:endParaRPr lang="ru-RU" sz="1400" dirty="0">
                        <a:solidFill>
                          <a:schemeClr val="tx1"/>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01375">
                <a:tc>
                  <a:txBody>
                    <a:bodyPr/>
                    <a:lstStyle/>
                    <a:p>
                      <a:pPr algn="ctr">
                        <a:lnSpc>
                          <a:spcPct val="107000"/>
                        </a:lnSpc>
                        <a:spcAft>
                          <a:spcPts val="0"/>
                        </a:spcAft>
                      </a:pPr>
                      <a:r>
                        <a:rPr lang="ru-RU" sz="1300">
                          <a:latin typeface="Times New Roman"/>
                          <a:ea typeface="Times New Roman"/>
                          <a:cs typeface="Times New Roman"/>
                        </a:rPr>
                        <a:t>11.05.02</a:t>
                      </a:r>
                      <a:endParaRPr lang="ru-RU" sz="130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a:latin typeface="Times New Roman"/>
                          <a:ea typeface="Times New Roman"/>
                          <a:cs typeface="Times New Roman"/>
                        </a:rPr>
                        <a:t>Специальные радиотехнические системы</a:t>
                      </a:r>
                      <a:endParaRPr lang="ru-RU" sz="130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Инженер </a:t>
                      </a:r>
                      <a:r>
                        <a:rPr lang="ru-RU" sz="1300" dirty="0" smtClean="0">
                          <a:latin typeface="Times New Roman"/>
                          <a:ea typeface="Times New Roman"/>
                          <a:cs typeface="Times New Roman"/>
                        </a:rPr>
                        <a:t>СРС</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190">
                <a:tc gridSpan="3">
                  <a:txBody>
                    <a:bodyPr/>
                    <a:lstStyle/>
                    <a:p>
                      <a:pPr algn="l">
                        <a:lnSpc>
                          <a:spcPct val="107000"/>
                        </a:lnSpc>
                        <a:spcAft>
                          <a:spcPts val="0"/>
                        </a:spcAft>
                      </a:pPr>
                      <a:r>
                        <a:rPr lang="ru-RU" sz="1300" b="1" kern="1200" dirty="0" smtClean="0">
                          <a:solidFill>
                            <a:schemeClr val="dk1"/>
                          </a:solidFill>
                          <a:latin typeface="Times New Roman" pitchFamily="18" charset="0"/>
                          <a:ea typeface="+mn-ea"/>
                          <a:cs typeface="Times New Roman" pitchFamily="18" charset="0"/>
                        </a:rPr>
                        <a:t>9 факультет (автоматизированных систем управления войсками)</a:t>
                      </a:r>
                      <a:endParaRPr lang="ru-RU" sz="1300" dirty="0">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07000"/>
                        </a:lnSpc>
                        <a:spcAft>
                          <a:spcPts val="0"/>
                        </a:spcAft>
                      </a:pPr>
                      <a:endParaRPr lang="ru-RU" sz="14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lnSpc>
                          <a:spcPct val="107000"/>
                        </a:lnSpc>
                        <a:spcAft>
                          <a:spcPts val="0"/>
                        </a:spcAft>
                      </a:pPr>
                      <a:endParaRPr lang="ru-RU" sz="14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3342">
                <a:tc>
                  <a:txBody>
                    <a:bodyPr/>
                    <a:lstStyle/>
                    <a:p>
                      <a:pPr algn="ctr">
                        <a:lnSpc>
                          <a:spcPct val="107000"/>
                        </a:lnSpc>
                        <a:spcAft>
                          <a:spcPts val="0"/>
                        </a:spcAft>
                      </a:pPr>
                      <a:r>
                        <a:rPr lang="ru-RU" sz="1300">
                          <a:latin typeface="Times New Roman"/>
                          <a:ea typeface="Times New Roman"/>
                          <a:cs typeface="Times New Roman"/>
                        </a:rPr>
                        <a:t>09.05.01</a:t>
                      </a:r>
                      <a:endParaRPr lang="ru-RU" sz="130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a:ea typeface="Times New Roman"/>
                          <a:cs typeface="Times New Roman"/>
                        </a:rPr>
                        <a:t>Применение и эксплуатация автоматизированных систем специального назначения</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a:latin typeface="Times New Roman"/>
                          <a:ea typeface="Times New Roman"/>
                          <a:cs typeface="Times New Roman"/>
                        </a:rPr>
                        <a:t>Инженер</a:t>
                      </a:r>
                      <a:endParaRPr lang="ru-RU" sz="130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3342">
                <a:tc>
                  <a:txBody>
                    <a:bodyPr/>
                    <a:lstStyle/>
                    <a:p>
                      <a:pPr algn="ctr">
                        <a:lnSpc>
                          <a:spcPct val="107000"/>
                        </a:lnSpc>
                        <a:spcAft>
                          <a:spcPts val="0"/>
                        </a:spcAft>
                      </a:pPr>
                      <a:r>
                        <a:rPr lang="ru-RU" sz="1300">
                          <a:latin typeface="Times New Roman"/>
                          <a:ea typeface="Times New Roman"/>
                          <a:cs typeface="Times New Roman"/>
                        </a:rPr>
                        <a:t>27.05.02</a:t>
                      </a:r>
                      <a:endParaRPr lang="ru-RU" sz="130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a:ea typeface="Times New Roman"/>
                          <a:cs typeface="Times New Roman"/>
                        </a:rPr>
                        <a:t>Метрологическое обеспечение вооружения и военной техники</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Инженер-метролог</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0932">
                <a:tc gridSpan="3">
                  <a:txBody>
                    <a:bodyPr/>
                    <a:lstStyle/>
                    <a:p>
                      <a:pPr algn="l">
                        <a:lnSpc>
                          <a:spcPct val="107000"/>
                        </a:lnSpc>
                        <a:spcAft>
                          <a:spcPts val="0"/>
                        </a:spcAft>
                      </a:pPr>
                      <a:r>
                        <a:rPr lang="ru-RU" sz="1300" b="1" kern="1200" dirty="0" smtClean="0">
                          <a:solidFill>
                            <a:schemeClr val="dk1"/>
                          </a:solidFill>
                          <a:latin typeface="Times New Roman" pitchFamily="18" charset="0"/>
                          <a:ea typeface="+mn-ea"/>
                          <a:cs typeface="Times New Roman" pitchFamily="18" charset="0"/>
                        </a:rPr>
                        <a:t>Среднее профессиональное образование</a:t>
                      </a:r>
                      <a:endParaRPr lang="ru-RU" sz="1300" b="1" dirty="0">
                        <a:solidFill>
                          <a:schemeClr val="tx1"/>
                        </a:solidFill>
                        <a:latin typeface="Times New Roman" pitchFamily="18" charset="0"/>
                        <a:ea typeface="Calibri"/>
                        <a:cs typeface="Times New Roman" pitchFamily="18" charset="0"/>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07000"/>
                        </a:lnSpc>
                        <a:spcAft>
                          <a:spcPts val="0"/>
                        </a:spcAft>
                      </a:pPr>
                      <a:endParaRPr lang="ru-RU" sz="1400" dirty="0">
                        <a:solidFill>
                          <a:schemeClr val="tx1"/>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lnSpc>
                          <a:spcPct val="107000"/>
                        </a:lnSpc>
                        <a:spcAft>
                          <a:spcPts val="0"/>
                        </a:spcAft>
                      </a:pPr>
                      <a:endParaRPr lang="ru-RU" sz="1400" dirty="0">
                        <a:solidFill>
                          <a:schemeClr val="tx1"/>
                        </a:solidFill>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3059">
                <a:tc>
                  <a:txBody>
                    <a:bodyPr/>
                    <a:lstStyle/>
                    <a:p>
                      <a:pPr algn="ctr">
                        <a:lnSpc>
                          <a:spcPct val="107000"/>
                        </a:lnSpc>
                        <a:spcAft>
                          <a:spcPts val="0"/>
                        </a:spcAft>
                      </a:pPr>
                      <a:r>
                        <a:rPr lang="ru-RU" sz="1300" dirty="0" smtClean="0">
                          <a:latin typeface="Times New Roman"/>
                          <a:ea typeface="Times New Roman"/>
                          <a:cs typeface="Times New Roman"/>
                        </a:rPr>
                        <a:t>08.02.13</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a:ea typeface="Times New Roman"/>
                          <a:cs typeface="Times New Roman"/>
                        </a:rPr>
                        <a:t>Монтаж и эксплуатация внутренних сантехнических устройств, кондиционирования воздуха и вентиляции</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a:latin typeface="Times New Roman"/>
                          <a:ea typeface="Times New Roman"/>
                          <a:cs typeface="Times New Roman"/>
                        </a:rPr>
                        <a:t>Техник</a:t>
                      </a:r>
                      <a:endParaRPr lang="ru-RU" sz="130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9650">
                <a:tc>
                  <a:txBody>
                    <a:bodyPr/>
                    <a:lstStyle/>
                    <a:p>
                      <a:pPr algn="ctr">
                        <a:lnSpc>
                          <a:spcPct val="107000"/>
                        </a:lnSpc>
                        <a:spcAft>
                          <a:spcPts val="0"/>
                        </a:spcAft>
                      </a:pPr>
                      <a:r>
                        <a:rPr lang="ru-RU" sz="1300">
                          <a:latin typeface="Times New Roman"/>
                          <a:ea typeface="Times New Roman"/>
                          <a:cs typeface="Times New Roman"/>
                        </a:rPr>
                        <a:t>11.02.04</a:t>
                      </a:r>
                      <a:endParaRPr lang="ru-RU" sz="130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a:ea typeface="Times New Roman"/>
                          <a:cs typeface="Times New Roman"/>
                        </a:rPr>
                        <a:t>Радиотехнические комплексы и системы управления космических летательных аппаратов</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a:latin typeface="Times New Roman"/>
                          <a:ea typeface="Times New Roman"/>
                          <a:cs typeface="Times New Roman"/>
                        </a:rPr>
                        <a:t>Радиотехник</a:t>
                      </a:r>
                      <a:endParaRPr lang="ru-RU" sz="130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17679">
                <a:tc>
                  <a:txBody>
                    <a:bodyPr/>
                    <a:lstStyle/>
                    <a:p>
                      <a:pPr algn="ctr">
                        <a:lnSpc>
                          <a:spcPct val="107000"/>
                        </a:lnSpc>
                        <a:spcAft>
                          <a:spcPts val="0"/>
                        </a:spcAft>
                      </a:pPr>
                      <a:r>
                        <a:rPr lang="ru-RU" sz="1300" dirty="0" smtClean="0">
                          <a:latin typeface="Times New Roman"/>
                          <a:ea typeface="Times New Roman"/>
                          <a:cs typeface="Times New Roman"/>
                        </a:rPr>
                        <a:t>11.02.15</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err="1" smtClean="0">
                          <a:latin typeface="Times New Roman"/>
                          <a:ea typeface="Times New Roman"/>
                          <a:cs typeface="Times New Roman"/>
                        </a:rPr>
                        <a:t>Инфокоммуникационные</a:t>
                      </a:r>
                      <a:r>
                        <a:rPr lang="ru-RU" sz="1300" dirty="0" smtClean="0">
                          <a:latin typeface="Times New Roman"/>
                          <a:ea typeface="Times New Roman"/>
                          <a:cs typeface="Times New Roman"/>
                        </a:rPr>
                        <a:t> сети и </a:t>
                      </a:r>
                      <a:r>
                        <a:rPr lang="ru-RU" sz="1300" dirty="0">
                          <a:latin typeface="Times New Roman"/>
                          <a:ea typeface="Times New Roman"/>
                          <a:cs typeface="Times New Roman"/>
                        </a:rPr>
                        <a:t>системы </a:t>
                      </a:r>
                      <a:r>
                        <a:rPr lang="ru-RU" sz="1300" dirty="0" smtClean="0">
                          <a:latin typeface="Times New Roman"/>
                          <a:ea typeface="Times New Roman"/>
                          <a:cs typeface="Times New Roman"/>
                        </a:rPr>
                        <a:t>связи</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Техник</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4795">
                <a:tc>
                  <a:txBody>
                    <a:bodyPr/>
                    <a:lstStyle/>
                    <a:p>
                      <a:pPr algn="ctr">
                        <a:lnSpc>
                          <a:spcPct val="107000"/>
                        </a:lnSpc>
                        <a:spcAft>
                          <a:spcPts val="0"/>
                        </a:spcAft>
                      </a:pPr>
                      <a:r>
                        <a:rPr lang="ru-RU" sz="1300" dirty="0" smtClean="0">
                          <a:latin typeface="Times New Roman"/>
                          <a:ea typeface="Times New Roman"/>
                          <a:cs typeface="Times New Roman"/>
                        </a:rPr>
                        <a:t>21.02.20</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a:latin typeface="Times New Roman"/>
                          <a:ea typeface="Times New Roman"/>
                          <a:cs typeface="Times New Roman"/>
                        </a:rPr>
                        <a:t>Прикладная геодезия</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Техник-геодезист</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71911">
                <a:tc>
                  <a:txBody>
                    <a:bodyPr/>
                    <a:lstStyle/>
                    <a:p>
                      <a:pPr algn="ctr">
                        <a:lnSpc>
                          <a:spcPct val="107000"/>
                        </a:lnSpc>
                        <a:spcAft>
                          <a:spcPts val="0"/>
                        </a:spcAft>
                      </a:pPr>
                      <a:r>
                        <a:rPr lang="ru-RU" sz="1300" dirty="0" smtClean="0">
                          <a:latin typeface="Times New Roman"/>
                          <a:ea typeface="Times New Roman"/>
                          <a:cs typeface="Times New Roman"/>
                        </a:rPr>
                        <a:t>27.02.06</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ru-RU" sz="1300" dirty="0" smtClean="0">
                          <a:latin typeface="Times New Roman"/>
                          <a:ea typeface="Times New Roman"/>
                          <a:cs typeface="Times New Roman"/>
                        </a:rPr>
                        <a:t>Метрологический контроль средств измерений</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300" dirty="0">
                          <a:latin typeface="Times New Roman"/>
                          <a:ea typeface="Times New Roman"/>
                          <a:cs typeface="Times New Roman"/>
                        </a:rPr>
                        <a:t>Техник</a:t>
                      </a:r>
                      <a:endParaRPr lang="ru-RU" sz="1300" dirty="0">
                        <a:latin typeface="Calibri"/>
                        <a:ea typeface="Calibri"/>
                        <a:cs typeface="Times New Roman"/>
                      </a:endParaRPr>
                    </a:p>
                  </a:txBody>
                  <a:tcPr marL="66675" marR="666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217587" y="99988"/>
            <a:ext cx="7786741"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ВОЕННАЯ АКА</a:t>
            </a: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ДЕМИЯ ВОЗДУШНО-КОСМИЧЕСКОЙ ОБОРОНЫ им. МАРШАЛА СОВЕТСКОГО СОЮЗА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Г.К. ЖУКОВА (г. ТВЕРЬ)</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Текст 18"/>
          <p:cNvSpPr>
            <a:spLocks noGrp="1"/>
          </p:cNvSpPr>
          <p:nvPr>
            <p:ph type="body" sz="half" idx="2"/>
          </p:nvPr>
        </p:nvSpPr>
        <p:spPr>
          <a:xfrm>
            <a:off x="5861057" y="1171558"/>
            <a:ext cx="3643338" cy="3643338"/>
          </a:xfrm>
          <a:solidFill>
            <a:schemeClr val="tx2">
              <a:lumMod val="65000"/>
              <a:lumOff val="35000"/>
            </a:schemeClr>
          </a:solidFill>
        </p:spPr>
        <p:txBody>
          <a:bodyPr/>
          <a:lstStyle/>
          <a:p>
            <a:r>
              <a:rPr lang="ru-RU" sz="2100" dirty="0" smtClean="0">
                <a:solidFill>
                  <a:schemeClr val="bg1"/>
                </a:solidFill>
                <a:latin typeface="Arial Black" pitchFamily="34" charset="0"/>
              </a:rPr>
              <a:t>Военная академия </a:t>
            </a:r>
            <a:r>
              <a:rPr lang="ru-RU" sz="2100" dirty="0" err="1" smtClean="0">
                <a:solidFill>
                  <a:schemeClr val="bg1"/>
                </a:solidFill>
                <a:latin typeface="Arial Black" pitchFamily="34" charset="0"/>
              </a:rPr>
              <a:t>воздушно-косми-ческой</a:t>
            </a:r>
            <a:r>
              <a:rPr lang="ru-RU" sz="2100" dirty="0" smtClean="0">
                <a:solidFill>
                  <a:schemeClr val="bg1"/>
                </a:solidFill>
                <a:latin typeface="Arial Black" pitchFamily="34" charset="0"/>
              </a:rPr>
              <a:t> обороны –готовит специалистов с полной военно-специальной подготовкой для войск </a:t>
            </a:r>
            <a:r>
              <a:rPr lang="ru-RU" sz="2100" dirty="0" err="1" smtClean="0">
                <a:solidFill>
                  <a:schemeClr val="bg1"/>
                </a:solidFill>
                <a:latin typeface="Arial Black" pitchFamily="34" charset="0"/>
              </a:rPr>
              <a:t>противовоз-душной</a:t>
            </a:r>
            <a:r>
              <a:rPr lang="ru-RU" sz="2100" dirty="0" smtClean="0">
                <a:solidFill>
                  <a:schemeClr val="bg1"/>
                </a:solidFill>
                <a:latin typeface="Arial Black" pitchFamily="34" charset="0"/>
              </a:rPr>
              <a:t> и ракетно-космической обороны ВС РФ</a:t>
            </a:r>
            <a:endParaRPr lang="ru-RU" sz="2000" dirty="0">
              <a:solidFill>
                <a:schemeClr val="bg1"/>
              </a:solidFill>
              <a:latin typeface="Arial Black" pitchFamily="34" charset="0"/>
            </a:endParaRPr>
          </a:p>
        </p:txBody>
      </p:sp>
      <p:sp>
        <p:nvSpPr>
          <p:cNvPr id="22" name="Прямоугольник 21"/>
          <p:cNvSpPr/>
          <p:nvPr/>
        </p:nvSpPr>
        <p:spPr>
          <a:xfrm>
            <a:off x="574645" y="4814896"/>
            <a:ext cx="9001188" cy="2462213"/>
          </a:xfrm>
          <a:prstGeom prst="rect">
            <a:avLst/>
          </a:prstGeom>
        </p:spPr>
        <p:txBody>
          <a:bodyPr wrap="square">
            <a:spAutoFit/>
          </a:bodyPr>
          <a:lstStyle/>
          <a:p>
            <a:pPr algn="just"/>
            <a:r>
              <a:rPr lang="ru-RU" sz="1400" b="1" dirty="0" smtClean="0">
                <a:latin typeface="Times New Roman" pitchFamily="18" charset="0"/>
                <a:cs typeface="Times New Roman" pitchFamily="18" charset="0"/>
              </a:rPr>
              <a:t>24 ноября 1956 года Министр обороны Маршал Советского Союза Г.К. Жуков подписал приказ о формировании к 1 января 1957 в г. Калинин (ныне г. Тверь) Военной командной академии противовоздушной обороны.</a:t>
            </a:r>
            <a:r>
              <a:rPr lang="ru-RU" sz="1400" dirty="0" smtClean="0"/>
              <a:t> </a:t>
            </a:r>
            <a:r>
              <a:rPr lang="ru-RU" sz="1400" b="1" dirty="0" smtClean="0">
                <a:latin typeface="Times New Roman" pitchFamily="18" charset="0"/>
                <a:cs typeface="Times New Roman" pitchFamily="18" charset="0"/>
              </a:rPr>
              <a:t>За свою историю Военная академия воздушно-космической обороны стала подлинной основоположницей теории воздушно-космической обороны. </a:t>
            </a:r>
          </a:p>
          <a:p>
            <a:pPr algn="just"/>
            <a:r>
              <a:rPr lang="ru-RU" sz="1400" b="1" dirty="0" smtClean="0">
                <a:latin typeface="Times New Roman" pitchFamily="18" charset="0"/>
                <a:cs typeface="Times New Roman" pitchFamily="18" charset="0"/>
              </a:rPr>
              <a:t>Сегодня Федеральное государственное казенное военное образовательное учреждение высшего образования «Военная академия воздушно-космической обороны имени Маршала Советского Союза Г.К. Жукова) (далее – ВА ВКО) является признанным учебным, методическим и научным центром подготовки военных специалистов по противовоздушной и ракетно-космической обороне, крупным научным центром проведения исследований по проблемам организации и ведения воздушно-космической обороны нашего государства и его союзников по ОДКБ и СНГ.</a:t>
            </a:r>
            <a:r>
              <a:rPr lang="ru-RU" sz="1400" dirty="0" smtClean="0"/>
              <a:t> </a:t>
            </a:r>
            <a:r>
              <a:rPr lang="ru-RU" sz="1400" b="1" dirty="0" smtClean="0">
                <a:latin typeface="Times New Roman" pitchFamily="18" charset="0"/>
                <a:cs typeface="Times New Roman" pitchFamily="18" charset="0"/>
              </a:rPr>
              <a:t>Выпускникам ВА ВКО присваивается воинское звание «лейтенант», квалификация «Инженер» и выдается диплом государственного образца по специальности. </a:t>
            </a:r>
          </a:p>
        </p:txBody>
      </p:sp>
      <p:pic>
        <p:nvPicPr>
          <p:cNvPr id="14" name="Рисунок 13" descr="https://ens.mil.ru/files/morf/va_vko.jpg"/>
          <p:cNvPicPr/>
          <p:nvPr/>
        </p:nvPicPr>
        <p:blipFill>
          <a:blip r:embed="rId5">
            <a:extLst>
              <a:ext uri="{28A0092B-C50C-407E-A947-70E740481C1C}">
                <a14:useLocalDpi xmlns:a14="http://schemas.microsoft.com/office/drawing/2010/main" val="0"/>
              </a:ext>
            </a:extLst>
          </a:blip>
          <a:srcRect/>
          <a:stretch>
            <a:fillRect/>
          </a:stretch>
        </p:blipFill>
        <p:spPr bwMode="auto">
          <a:xfrm>
            <a:off x="717521" y="1171558"/>
            <a:ext cx="5143536" cy="3643338"/>
          </a:xfrm>
          <a:prstGeom prst="rect">
            <a:avLst/>
          </a:prstGeom>
          <a:noFill/>
          <a:ln>
            <a:noFill/>
          </a:ln>
        </p:spPr>
      </p:pic>
      <p:pic>
        <p:nvPicPr>
          <p:cNvPr id="15" name="Picture 2"/>
          <p:cNvPicPr>
            <a:picLocks noChangeAspect="1" noChangeArrowheads="1"/>
          </p:cNvPicPr>
          <p:nvPr/>
        </p:nvPicPr>
        <p:blipFill>
          <a:blip r:embed="rId6"/>
          <a:srcRect/>
          <a:stretch>
            <a:fillRect/>
          </a:stretch>
        </p:blipFill>
        <p:spPr bwMode="auto">
          <a:xfrm>
            <a:off x="8718577" y="99988"/>
            <a:ext cx="824682" cy="10286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289025" y="99988"/>
            <a:ext cx="814393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ВОЕННАЯ АКАДЕМИЯ ВОЗДУШНО-КОСМИЧЕСКОЙ ОБОРОНЫ им. МАРШАЛА СОВЕТСКОГО СОЮЗА </a:t>
            </a:r>
          </a:p>
          <a:p>
            <a:pPr lvl="0" algn="ctr" eaLnBrk="1" hangingPunct="1"/>
            <a:r>
              <a:rPr lang="ru-RU" b="1" dirty="0" smtClean="0">
                <a:latin typeface="Times New Roman" pitchFamily="18" charset="0"/>
                <a:ea typeface="Times New Roman" pitchFamily="18" charset="0"/>
                <a:cs typeface="Times New Roman" pitchFamily="18" charset="0"/>
              </a:rPr>
              <a:t>Г.К. ЖУКОВА (г. ТВЕРЬ)</a:t>
            </a:r>
            <a:endParaRPr lang="ru-RU" dirty="0" smtClean="0">
              <a:latin typeface="Times New Roman" pitchFamily="18" charset="0"/>
              <a:cs typeface="Times New Roman" pitchFamily="18" charset="0"/>
            </a:endParaRPr>
          </a:p>
        </p:txBody>
      </p:sp>
      <p:sp>
        <p:nvSpPr>
          <p:cNvPr id="27" name="Прямоугольник 26"/>
          <p:cNvSpPr/>
          <p:nvPr/>
        </p:nvSpPr>
        <p:spPr>
          <a:xfrm>
            <a:off x="646082" y="1100120"/>
            <a:ext cx="9075767" cy="6124754"/>
          </a:xfrm>
          <a:prstGeom prst="rect">
            <a:avLst/>
          </a:prstGeom>
        </p:spPr>
        <p:txBody>
          <a:bodyPr wrap="square">
            <a:spAutoFit/>
          </a:bodyPr>
          <a:lstStyle/>
          <a:p>
            <a:r>
              <a:rPr lang="ru-RU" sz="1400" b="1" dirty="0" smtClean="0">
                <a:latin typeface="Times New Roman" pitchFamily="18" charset="0"/>
                <a:cs typeface="Times New Roman" pitchFamily="18" charset="0"/>
              </a:rPr>
              <a:t>Факультет «Автоматизированных систем управления»</a:t>
            </a:r>
          </a:p>
          <a:p>
            <a:pPr lvl="0"/>
            <a:r>
              <a:rPr lang="ru-RU" sz="1400" b="1" i="1" dirty="0" smtClean="0">
                <a:latin typeface="Times New Roman" pitchFamily="18" charset="0"/>
                <a:cs typeface="Times New Roman" pitchFamily="18" charset="0"/>
              </a:rPr>
              <a:t>1. Применение и эксплуатация вычислительных средств АСУ ПВО</a:t>
            </a:r>
            <a:endParaRPr lang="ru-RU" sz="1400" b="1" dirty="0" smtClean="0">
              <a:latin typeface="Times New Roman" pitchFamily="18" charset="0"/>
              <a:cs typeface="Times New Roman" pitchFamily="18" charset="0"/>
            </a:endParaRPr>
          </a:p>
          <a:p>
            <a:pPr lvl="0"/>
            <a:r>
              <a:rPr lang="ru-RU" sz="1400" b="1" i="1" dirty="0" smtClean="0">
                <a:latin typeface="Times New Roman" pitchFamily="18" charset="0"/>
                <a:cs typeface="Times New Roman" pitchFamily="18" charset="0"/>
              </a:rPr>
              <a:t>2. Математическое, программное и информационное обеспечение функционирования комплексов АСУ ПВО</a:t>
            </a:r>
            <a:endParaRPr lang="ru-RU" sz="1400" b="1" dirty="0" smtClean="0">
              <a:latin typeface="Times New Roman" pitchFamily="18" charset="0"/>
              <a:cs typeface="Times New Roman" pitchFamily="18" charset="0"/>
            </a:endParaRPr>
          </a:p>
          <a:p>
            <a:pPr lvl="0"/>
            <a:r>
              <a:rPr lang="ru-RU" sz="1400" b="1" i="1" dirty="0" smtClean="0">
                <a:latin typeface="Times New Roman" pitchFamily="18" charset="0"/>
                <a:cs typeface="Times New Roman" pitchFamily="18" charset="0"/>
              </a:rPr>
              <a:t>3. Применение и эксплуатация комплекса средств автоматизации контроля использования воздушного пространства</a:t>
            </a:r>
            <a:endParaRPr lang="ru-RU" sz="1400" b="1" dirty="0" smtClean="0">
              <a:latin typeface="Times New Roman" pitchFamily="18" charset="0"/>
              <a:cs typeface="Times New Roman" pitchFamily="18" charset="0"/>
            </a:endParaRPr>
          </a:p>
          <a:p>
            <a:pPr lvl="0"/>
            <a:r>
              <a:rPr lang="ru-RU" sz="1400" b="1" i="1" dirty="0" smtClean="0">
                <a:latin typeface="Times New Roman" pitchFamily="18" charset="0"/>
                <a:cs typeface="Times New Roman" pitchFamily="18" charset="0"/>
              </a:rPr>
              <a:t>4. Применение и эксплуатация автоматизированных систем планирования и мониторинга подготовки боевого применения и повседневной деятельности частей и соединений противовоздушной обороны</a:t>
            </a:r>
            <a:endParaRPr lang="ru-RU" sz="1400" b="1" dirty="0" smtClean="0">
              <a:latin typeface="Times New Roman" pitchFamily="18" charset="0"/>
              <a:cs typeface="Times New Roman" pitchFamily="18" charset="0"/>
            </a:endParaRPr>
          </a:p>
          <a:p>
            <a:pPr lvl="0"/>
            <a:r>
              <a:rPr lang="ru-RU" sz="1400" b="1" i="1" dirty="0" smtClean="0">
                <a:latin typeface="Times New Roman" pitchFamily="18" charset="0"/>
                <a:cs typeface="Times New Roman" pitchFamily="18" charset="0"/>
              </a:rPr>
              <a:t>5. Применение и эксплуатация радиотехнических средств частей </a:t>
            </a:r>
            <a:r>
              <a:rPr lang="ru-RU" sz="1400" b="1" i="1" dirty="0" err="1" smtClean="0">
                <a:latin typeface="Times New Roman" pitchFamily="18" charset="0"/>
                <a:cs typeface="Times New Roman" pitchFamily="18" charset="0"/>
              </a:rPr>
              <a:t>загоризонтного</a:t>
            </a:r>
            <a:r>
              <a:rPr lang="ru-RU" sz="1400" b="1" i="1" dirty="0" smtClean="0">
                <a:latin typeface="Times New Roman" pitchFamily="18" charset="0"/>
                <a:cs typeface="Times New Roman" pitchFamily="18" charset="0"/>
              </a:rPr>
              <a:t> обнаружения</a:t>
            </a:r>
            <a:endParaRPr lang="ru-RU" sz="1400" b="1" dirty="0" smtClean="0">
              <a:latin typeface="Times New Roman" pitchFamily="18" charset="0"/>
              <a:cs typeface="Times New Roman" pitchFamily="18" charset="0"/>
            </a:endParaRPr>
          </a:p>
          <a:p>
            <a:pPr lvl="0"/>
            <a:r>
              <a:rPr lang="ru-RU" sz="1400" b="1" i="1" dirty="0" smtClean="0">
                <a:latin typeface="Times New Roman" pitchFamily="18" charset="0"/>
                <a:cs typeface="Times New Roman" pitchFamily="18" charset="0"/>
              </a:rPr>
              <a:t>6. Информационное обеспечение функционирования </a:t>
            </a:r>
            <a:r>
              <a:rPr lang="ru-RU" sz="1400" b="1" i="1" dirty="0" err="1" smtClean="0">
                <a:latin typeface="Times New Roman" pitchFamily="18" charset="0"/>
                <a:cs typeface="Times New Roman" pitchFamily="18" charset="0"/>
              </a:rPr>
              <a:t>загоризонтных</a:t>
            </a:r>
            <a:r>
              <a:rPr lang="ru-RU" sz="1400" b="1" i="1" dirty="0" smtClean="0">
                <a:latin typeface="Times New Roman" pitchFamily="18" charset="0"/>
                <a:cs typeface="Times New Roman" pitchFamily="18" charset="0"/>
              </a:rPr>
              <a:t> радиолокационных станций</a:t>
            </a:r>
            <a:endParaRPr lang="ru-RU" sz="1400" b="1" dirty="0" smtClean="0">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Факультет «Радиоэлектронных средств и систем»</a:t>
            </a:r>
          </a:p>
          <a:p>
            <a:pPr lvl="0"/>
            <a:r>
              <a:rPr lang="ru-RU" sz="1400" b="1" i="1" dirty="0" smtClean="0">
                <a:latin typeface="Times New Roman" pitchFamily="18" charset="0"/>
                <a:cs typeface="Times New Roman" pitchFamily="18" charset="0"/>
              </a:rPr>
              <a:t>1. Техническое обеспечение разработки, испытаний и применения радиоэлектронных средств системы разведки и предупреждения о воздушно-космическом нападении ВКО</a:t>
            </a:r>
            <a:endParaRPr lang="ru-RU" sz="1400" b="1" dirty="0" smtClean="0">
              <a:latin typeface="Times New Roman" pitchFamily="18" charset="0"/>
              <a:cs typeface="Times New Roman" pitchFamily="18" charset="0"/>
            </a:endParaRPr>
          </a:p>
          <a:p>
            <a:pPr lvl="0"/>
            <a:r>
              <a:rPr lang="ru-RU" sz="1400" b="1" i="1" dirty="0" smtClean="0">
                <a:latin typeface="Times New Roman" pitchFamily="18" charset="0"/>
                <a:cs typeface="Times New Roman" pitchFamily="18" charset="0"/>
              </a:rPr>
              <a:t>2. Техническое обеспечение разработки, испытаний и применения средств системы поражения и подавления средств воздушно- космического нападения ВКО</a:t>
            </a:r>
            <a:endParaRPr lang="ru-RU" sz="1400" b="1" dirty="0" smtClean="0">
              <a:latin typeface="Times New Roman" pitchFamily="18" charset="0"/>
              <a:cs typeface="Times New Roman" pitchFamily="18" charset="0"/>
            </a:endParaRPr>
          </a:p>
          <a:p>
            <a:pPr lvl="0"/>
            <a:r>
              <a:rPr lang="ru-RU" sz="1400" b="1" i="1" dirty="0" smtClean="0">
                <a:latin typeface="Times New Roman" pitchFamily="18" charset="0"/>
                <a:cs typeface="Times New Roman" pitchFamily="18" charset="0"/>
              </a:rPr>
              <a:t>3. Математическое, программное и информационное обеспечение функционирования вычислительных комплексов ПВО-ПРО</a:t>
            </a:r>
            <a:endParaRPr lang="ru-RU" sz="1400" b="1" dirty="0" smtClean="0">
              <a:latin typeface="Times New Roman" pitchFamily="18" charset="0"/>
              <a:cs typeface="Times New Roman" pitchFamily="18" charset="0"/>
            </a:endParaRPr>
          </a:p>
          <a:p>
            <a:pPr lvl="0"/>
            <a:r>
              <a:rPr lang="ru-RU" sz="1400" b="1" i="1" dirty="0" smtClean="0">
                <a:latin typeface="Times New Roman" pitchFamily="18" charset="0"/>
                <a:cs typeface="Times New Roman" pitchFamily="18" charset="0"/>
              </a:rPr>
              <a:t>4. Применение подразделений и эксплуатация энергетического оборудования систем и комплексов ПВО</a:t>
            </a:r>
            <a:endParaRPr lang="ru-RU" sz="1400" b="1" dirty="0" smtClean="0">
              <a:latin typeface="Times New Roman" pitchFamily="18" charset="0"/>
              <a:cs typeface="Times New Roman" pitchFamily="18" charset="0"/>
            </a:endParaRPr>
          </a:p>
          <a:p>
            <a:pPr lvl="0"/>
            <a:r>
              <a:rPr lang="ru-RU" sz="1400" b="1" i="1" dirty="0" smtClean="0">
                <a:latin typeface="Times New Roman" pitchFamily="18" charset="0"/>
                <a:cs typeface="Times New Roman" pitchFamily="18" charset="0"/>
              </a:rPr>
              <a:t>5. Применение подразделений и эксплуатация командных пунктов зенитных ракетных систем ПВО-ПРО</a:t>
            </a:r>
            <a:endParaRPr lang="ru-RU" sz="1400" b="1" dirty="0" smtClean="0">
              <a:latin typeface="Times New Roman" pitchFamily="18" charset="0"/>
              <a:cs typeface="Times New Roman" pitchFamily="18" charset="0"/>
            </a:endParaRPr>
          </a:p>
          <a:p>
            <a:pPr lvl="0"/>
            <a:r>
              <a:rPr lang="ru-RU" sz="1400" b="1" i="1" dirty="0" smtClean="0">
                <a:latin typeface="Times New Roman" pitchFamily="18" charset="0"/>
                <a:cs typeface="Times New Roman" pitchFamily="18" charset="0"/>
              </a:rPr>
              <a:t>6. Применение подразделений и эксплуатация стартового, технического и энергетического оборудования зенитных ракетных систем ПВО-ПРО </a:t>
            </a:r>
            <a:endParaRPr lang="ru-RU" sz="1400" b="1" dirty="0" smtClean="0">
              <a:latin typeface="Times New Roman" pitchFamily="18" charset="0"/>
              <a:cs typeface="Times New Roman" pitchFamily="18" charset="0"/>
            </a:endParaRPr>
          </a:p>
          <a:p>
            <a:r>
              <a:rPr lang="ru-RU" sz="1400" b="1" i="1" dirty="0" smtClean="0">
                <a:latin typeface="Times New Roman" pitchFamily="18" charset="0"/>
                <a:cs typeface="Times New Roman" pitchFamily="18" charset="0"/>
              </a:rPr>
              <a:t>7. Применение подразделений и эксплуатация многофункциональных радиолокационных средств наведения зенитных ракетных систем ПВО-ПРО</a:t>
            </a:r>
            <a:endParaRPr lang="ru-RU" sz="1400" b="1" dirty="0" smtClean="0">
              <a:latin typeface="Times New Roman" pitchFamily="18" charset="0"/>
              <a:cs typeface="Times New Roman" pitchFamily="18" charset="0"/>
            </a:endParaRPr>
          </a:p>
          <a:p>
            <a:pPr indent="542925" algn="just"/>
            <a:r>
              <a:rPr lang="ru-RU" sz="1400" b="1" dirty="0" smtClean="0">
                <a:latin typeface="Times New Roman" pitchFamily="18" charset="0"/>
                <a:cs typeface="Times New Roman" pitchFamily="18" charset="0"/>
              </a:rPr>
              <a:t>Вступительные испытания для обучения по программам с полной военно-специальной подготовкой состоят из оценки уровня общеобразовательной подготовленности кандидатов по предметам: математика (профильный уровень), физика, русский язык, а также вступительных испытаний, проводимых академией самостоятельно. Сроки обучения по программам высшего образования – 5 лет.</a:t>
            </a:r>
          </a:p>
          <a:p>
            <a:pPr algn="r"/>
            <a:r>
              <a:rPr lang="ru-RU" sz="1400" b="1" dirty="0" smtClean="0">
                <a:latin typeface="Times New Roman" pitchFamily="18" charset="0"/>
                <a:cs typeface="Times New Roman" pitchFamily="18" charset="0"/>
              </a:rPr>
              <a:t>Адрес: 170100, г. Тверь, ул. Жигарева, д. 50;</a:t>
            </a:r>
          </a:p>
          <a:p>
            <a:pPr algn="r"/>
            <a:r>
              <a:rPr lang="ru-RU" sz="1400" b="1" dirty="0" smtClean="0">
                <a:latin typeface="Times New Roman" pitchFamily="18" charset="0"/>
                <a:cs typeface="Times New Roman" pitchFamily="18" charset="0"/>
              </a:rPr>
              <a:t>Телефон: 8 (4822) 32-08-04; </a:t>
            </a:r>
            <a:r>
              <a:rPr lang="en-US" sz="1400" b="1" dirty="0" smtClean="0">
                <a:latin typeface="Times New Roman" pitchFamily="18" charset="0"/>
                <a:cs typeface="Times New Roman" pitchFamily="18" charset="0"/>
              </a:rPr>
              <a:t>e-mail</a:t>
            </a:r>
            <a:r>
              <a:rPr lang="ru-RU" sz="1400" b="1" dirty="0" smtClean="0">
                <a:latin typeface="Times New Roman" pitchFamily="18" charset="0"/>
                <a:cs typeface="Times New Roman" pitchFamily="18" charset="0"/>
              </a:rPr>
              <a:t>: </a:t>
            </a:r>
            <a:r>
              <a:rPr lang="en-US" sz="1400" b="1" dirty="0" smtClean="0">
                <a:latin typeface="Times New Roman" pitchFamily="18" charset="0"/>
                <a:cs typeface="Times New Roman" pitchFamily="18" charset="0"/>
              </a:rPr>
              <a:t>vavko@mil.ru</a:t>
            </a:r>
            <a:endParaRPr lang="ru-RU" sz="1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503340" y="171426"/>
            <a:ext cx="71438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ЯРОСЛАВСКОЕ ВЫСШЕЕ ВОЕННОЕ УЧИЛИЩЕ ПРОТИВОЗДУШНОЙ ОБОРОНЫ</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Текст 18"/>
          <p:cNvSpPr>
            <a:spLocks noGrp="1"/>
          </p:cNvSpPr>
          <p:nvPr>
            <p:ph type="body" sz="half" idx="2"/>
          </p:nvPr>
        </p:nvSpPr>
        <p:spPr>
          <a:xfrm>
            <a:off x="5789619" y="1171558"/>
            <a:ext cx="3714776" cy="3643338"/>
          </a:xfrm>
          <a:solidFill>
            <a:schemeClr val="tx2">
              <a:lumMod val="65000"/>
              <a:lumOff val="35000"/>
            </a:schemeClr>
          </a:solidFill>
        </p:spPr>
        <p:txBody>
          <a:bodyPr/>
          <a:lstStyle/>
          <a:p>
            <a:r>
              <a:rPr lang="ru-RU" sz="2100" dirty="0" smtClean="0">
                <a:solidFill>
                  <a:schemeClr val="bg1"/>
                </a:solidFill>
                <a:latin typeface="Arial Black" pitchFamily="34" charset="0"/>
              </a:rPr>
              <a:t>Ярославское высшее военное училище противовоздушной обороны – готовит специалистов с полной военно-специальной подготовкой для войск ПВО Вооруженных Сил Российской Федерации</a:t>
            </a:r>
            <a:endParaRPr lang="ru-RU" sz="2000" dirty="0">
              <a:solidFill>
                <a:schemeClr val="bg1"/>
              </a:solidFill>
              <a:latin typeface="Arial Black" pitchFamily="34" charset="0"/>
            </a:endParaRPr>
          </a:p>
        </p:txBody>
      </p:sp>
      <p:sp>
        <p:nvSpPr>
          <p:cNvPr id="22" name="Прямоугольник 21"/>
          <p:cNvSpPr/>
          <p:nvPr/>
        </p:nvSpPr>
        <p:spPr>
          <a:xfrm>
            <a:off x="574645" y="4814896"/>
            <a:ext cx="9001188" cy="2246769"/>
          </a:xfrm>
          <a:prstGeom prst="rect">
            <a:avLst/>
          </a:prstGeom>
        </p:spPr>
        <p:txBody>
          <a:bodyPr wrap="square">
            <a:spAutoFit/>
          </a:bodyPr>
          <a:lstStyle/>
          <a:p>
            <a:pPr algn="just"/>
            <a:r>
              <a:rPr lang="ru-RU" sz="1400" b="1" dirty="0" smtClean="0">
                <a:latin typeface="Times New Roman" pitchFamily="18" charset="0"/>
                <a:cs typeface="Times New Roman" pitchFamily="18" charset="0"/>
              </a:rPr>
              <a:t>Формирование училища началось с августа 1951 года на базе бывшего Ярославского дважды Краснознаменного Военно-политического училища. В приказе Военного министра были определены срок начала занятий с курсантами – 15 октября 1951 года и продолжительность обучения – 3 года. Поэтому датой ежегодного праздника в ознаменование дня сформирования училища стало 15 октября.</a:t>
            </a:r>
            <a:r>
              <a:rPr lang="ru-RU" sz="1400" dirty="0" smtClean="0"/>
              <a:t> </a:t>
            </a:r>
            <a:r>
              <a:rPr lang="ru-RU" sz="1400" b="1" dirty="0" smtClean="0">
                <a:latin typeface="Times New Roman" pitchFamily="18" charset="0"/>
                <a:cs typeface="Times New Roman" pitchFamily="18" charset="0"/>
              </a:rPr>
              <a:t>В 1971 году Ярославское зенитно-ракетное училище ПВО было переведено в разряд высших военно-учебных заведений и переименовано в Ярославское высшее зенитно-ракетное командное училище ПВО со сроком обучения четыре года. В настоящее время Федеральное государственное казенное военное образовательное учреждение высшего образования «Ярославское высшее военное училище противовоздушной обороны» (далее – ЯВВУ ПВО) осуществляет подготовку специалистов противовоздушной обороны по эксплуатации зенитных  ракетных  систем,  радиолокационных с </a:t>
            </a:r>
            <a:r>
              <a:rPr lang="ru-RU" sz="1400" b="1" dirty="0" err="1" smtClean="0">
                <a:latin typeface="Times New Roman" pitchFamily="18" charset="0"/>
                <a:cs typeface="Times New Roman" pitchFamily="18" charset="0"/>
              </a:rPr>
              <a:t>танций</a:t>
            </a:r>
            <a:r>
              <a:rPr lang="ru-RU" sz="1400" b="1" dirty="0" smtClean="0">
                <a:latin typeface="Times New Roman" pitchFamily="18" charset="0"/>
                <a:cs typeface="Times New Roman" pitchFamily="18" charset="0"/>
              </a:rPr>
              <a:t>  и  комплексов  радиотехнических  войск,  систем</a:t>
            </a:r>
          </a:p>
        </p:txBody>
      </p:sp>
      <p:pic>
        <p:nvPicPr>
          <p:cNvPr id="14" name="Рисунок 13" descr="https://ens.mil.ru/files/morf/YaVVU_PVO2.jpg"/>
          <p:cNvPicPr/>
          <p:nvPr/>
        </p:nvPicPr>
        <p:blipFill>
          <a:blip r:embed="rId5">
            <a:extLst>
              <a:ext uri="{28A0092B-C50C-407E-A947-70E740481C1C}">
                <a14:useLocalDpi xmlns:a14="http://schemas.microsoft.com/office/drawing/2010/main" val="0"/>
              </a:ext>
            </a:extLst>
          </a:blip>
          <a:srcRect/>
          <a:stretch>
            <a:fillRect/>
          </a:stretch>
        </p:blipFill>
        <p:spPr bwMode="auto">
          <a:xfrm>
            <a:off x="717521" y="1171558"/>
            <a:ext cx="5072098" cy="3643338"/>
          </a:xfrm>
          <a:prstGeom prst="rect">
            <a:avLst/>
          </a:prstGeom>
          <a:noFill/>
          <a:ln>
            <a:noFill/>
          </a:ln>
        </p:spPr>
      </p:pic>
      <p:pic>
        <p:nvPicPr>
          <p:cNvPr id="15" name="Picture 2"/>
          <p:cNvPicPr>
            <a:picLocks noChangeAspect="1" noChangeArrowheads="1"/>
          </p:cNvPicPr>
          <p:nvPr/>
        </p:nvPicPr>
        <p:blipFill>
          <a:blip r:embed="rId6"/>
          <a:srcRect/>
          <a:stretch>
            <a:fillRect/>
          </a:stretch>
        </p:blipFill>
        <p:spPr bwMode="auto">
          <a:xfrm>
            <a:off x="8647139" y="171426"/>
            <a:ext cx="818395" cy="10096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74295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ЯРОСЛАВСКОЕ ВЫСШЕЕ ВОЕННОЕ УЧИЛИЩЕ ПРТИВОВОЗДУШНОЙ ОБОРОНЫ</a:t>
            </a:r>
            <a:endParaRPr lang="ru-RU" dirty="0" smtClean="0">
              <a:latin typeface="Times New Roman" pitchFamily="18" charset="0"/>
              <a:cs typeface="Times New Roman" pitchFamily="18" charset="0"/>
            </a:endParaRPr>
          </a:p>
        </p:txBody>
      </p:sp>
      <p:sp>
        <p:nvSpPr>
          <p:cNvPr id="27" name="Прямоугольник 26"/>
          <p:cNvSpPr/>
          <p:nvPr/>
        </p:nvSpPr>
        <p:spPr>
          <a:xfrm>
            <a:off x="646084" y="1028682"/>
            <a:ext cx="9075766" cy="6124754"/>
          </a:xfrm>
          <a:prstGeom prst="rect">
            <a:avLst/>
          </a:prstGeom>
        </p:spPr>
        <p:txBody>
          <a:bodyPr wrap="square">
            <a:spAutoFit/>
          </a:bodyPr>
          <a:lstStyle/>
          <a:p>
            <a:pPr algn="just"/>
            <a:r>
              <a:rPr lang="ru-RU" sz="1400" b="1" dirty="0" smtClean="0">
                <a:latin typeface="Times New Roman" pitchFamily="18" charset="0"/>
                <a:cs typeface="Times New Roman" pitchFamily="18" charset="0"/>
              </a:rPr>
              <a:t>автоматического управления оперативно-тактического уровня частями и подразделениями противовоздушной обороны по следующим специальностям:</a:t>
            </a:r>
          </a:p>
          <a:p>
            <a:pPr lvl="0" algn="just"/>
            <a:r>
              <a:rPr lang="ru-RU" sz="1400" b="1" dirty="0" smtClean="0">
                <a:solidFill>
                  <a:srgbClr val="FF0000"/>
                </a:solidFill>
                <a:latin typeface="Times New Roman" pitchFamily="18" charset="0"/>
                <a:cs typeface="Times New Roman" pitchFamily="18" charset="0"/>
              </a:rPr>
              <a:t>09.05.01</a:t>
            </a:r>
            <a:r>
              <a:rPr lang="ru-RU" sz="1400" b="1" dirty="0" smtClean="0">
                <a:latin typeface="Times New Roman" pitchFamily="18" charset="0"/>
                <a:cs typeface="Times New Roman" pitchFamily="18" charset="0"/>
              </a:rPr>
              <a:t> «Применение и эксплуатация автоматизированных систем специального назначения», квалификация – «Инженер». </a:t>
            </a:r>
            <a:r>
              <a:rPr lang="ru-RU" sz="1400" b="1" i="1" dirty="0" smtClean="0">
                <a:latin typeface="Times New Roman" pitchFamily="18" charset="0"/>
                <a:cs typeface="Times New Roman" pitchFamily="18" charset="0"/>
              </a:rPr>
              <a:t>Военные специальности: - «Применение и эксплуатация АСУ авиации»;</a:t>
            </a:r>
          </a:p>
          <a:p>
            <a:pPr algn="just"/>
            <a:r>
              <a:rPr lang="ru-RU" sz="1400" b="1" i="1" dirty="0" smtClean="0">
                <a:latin typeface="Times New Roman" pitchFamily="18" charset="0"/>
                <a:cs typeface="Times New Roman" pitchFamily="18" charset="0"/>
              </a:rPr>
              <a:t>- «Применение и эксплуатация АСУ радиотехнических средств ПВО»;</a:t>
            </a:r>
          </a:p>
          <a:p>
            <a:pPr lvl="0" algn="just">
              <a:buFontTx/>
              <a:buChar char="-"/>
            </a:pPr>
            <a:r>
              <a:rPr lang="ru-RU" sz="1400" b="1" i="1" dirty="0" smtClean="0">
                <a:latin typeface="Times New Roman" pitchFamily="18" charset="0"/>
                <a:cs typeface="Times New Roman" pitchFamily="18" charset="0"/>
              </a:rPr>
              <a:t>«Применение и эксплуатация средств автоматизации зенитных ракетных систем ПВО».</a:t>
            </a:r>
          </a:p>
          <a:p>
            <a:pPr algn="just"/>
            <a:r>
              <a:rPr lang="ru-RU" sz="1400" b="1" dirty="0" smtClean="0">
                <a:solidFill>
                  <a:srgbClr val="FF0000"/>
                </a:solidFill>
                <a:latin typeface="Times New Roman" pitchFamily="18" charset="0"/>
                <a:cs typeface="Times New Roman" pitchFamily="18" charset="0"/>
              </a:rPr>
              <a:t>11.05.02</a:t>
            </a:r>
            <a:r>
              <a:rPr lang="ru-RU" sz="1400" b="1" dirty="0" smtClean="0">
                <a:latin typeface="Times New Roman" pitchFamily="18" charset="0"/>
                <a:cs typeface="Times New Roman" pitchFamily="18" charset="0"/>
              </a:rPr>
              <a:t> «Специальные радиотехнические системы», квалификация – «Инженер специальных радиотехнических систем». </a:t>
            </a:r>
            <a:r>
              <a:rPr lang="ru-RU" sz="1400" b="1" i="1" dirty="0" smtClean="0">
                <a:latin typeface="Times New Roman" pitchFamily="18" charset="0"/>
                <a:cs typeface="Times New Roman" pitchFamily="18" charset="0"/>
              </a:rPr>
              <a:t>Военные специальности: - «Применение подразделений и эксплуатация командных пунктов зенитных ракетных систем ПВО средней дальности»;</a:t>
            </a:r>
          </a:p>
          <a:p>
            <a:pPr lvl="0" algn="just"/>
            <a:r>
              <a:rPr lang="ru-RU" sz="1400" b="1" i="1" dirty="0" smtClean="0">
                <a:latin typeface="Times New Roman" pitchFamily="18" charset="0"/>
                <a:cs typeface="Times New Roman" pitchFamily="18" charset="0"/>
              </a:rPr>
              <a:t>- «Применение подразделений и эксплуатация командных пунктов зенитных ракетных систем ПВО дальнего действия»;</a:t>
            </a:r>
          </a:p>
          <a:p>
            <a:pPr lvl="0" algn="just"/>
            <a:r>
              <a:rPr lang="ru-RU" sz="1400" b="1" i="1" dirty="0" smtClean="0">
                <a:latin typeface="Times New Roman" pitchFamily="18" charset="0"/>
                <a:cs typeface="Times New Roman" pitchFamily="18" charset="0"/>
              </a:rPr>
              <a:t>- «Применение подразделений и эксплуатация стартового, технического и энергетического оборудования зенитных ракетных систем ПВО средней дальности»;</a:t>
            </a:r>
          </a:p>
          <a:p>
            <a:pPr lvl="0" algn="just"/>
            <a:r>
              <a:rPr lang="ru-RU" sz="1400" b="1" i="1" dirty="0" smtClean="0">
                <a:latin typeface="Times New Roman" pitchFamily="18" charset="0"/>
                <a:cs typeface="Times New Roman" pitchFamily="18" charset="0"/>
              </a:rPr>
              <a:t>- «Применение подразделений и эксплуатация стартового, технического и энергетического оборудования зенитных ракетных систем ПВО дальнего действия»;</a:t>
            </a:r>
          </a:p>
          <a:p>
            <a:pPr lvl="0" algn="just"/>
            <a:r>
              <a:rPr lang="ru-RU" sz="1400" b="1" i="1" dirty="0" smtClean="0">
                <a:latin typeface="Times New Roman" pitchFamily="18" charset="0"/>
                <a:cs typeface="Times New Roman" pitchFamily="18" charset="0"/>
              </a:rPr>
              <a:t>- «Применение подразделений и эксплуатация радиотехнических средств ПВО»;</a:t>
            </a:r>
          </a:p>
          <a:p>
            <a:pPr lvl="0" algn="just"/>
            <a:r>
              <a:rPr lang="ru-RU" sz="1400" b="1" i="1" dirty="0" smtClean="0">
                <a:latin typeface="Times New Roman" pitchFamily="18" charset="0"/>
                <a:cs typeface="Times New Roman" pitchFamily="18" charset="0"/>
              </a:rPr>
              <a:t>- «Применение подразделений и эксплуатация радиотехнических средств наведения зенитных ракетных систем ПВО средней дальности»;</a:t>
            </a:r>
          </a:p>
          <a:p>
            <a:pPr lvl="0" algn="just"/>
            <a:r>
              <a:rPr lang="ru-RU" sz="1400" b="1" i="1" dirty="0" smtClean="0">
                <a:latin typeface="Times New Roman" pitchFamily="18" charset="0"/>
                <a:cs typeface="Times New Roman" pitchFamily="18" charset="0"/>
              </a:rPr>
              <a:t>- «Применение подразделений и эксплуатация многофункциональных радиолокационных средств наведения зенитных ракетных систем ПВО дальнего действия»;</a:t>
            </a:r>
          </a:p>
          <a:p>
            <a:pPr lvl="0" algn="just"/>
            <a:r>
              <a:rPr lang="ru-RU" sz="1400" b="1" i="1" dirty="0" smtClean="0">
                <a:latin typeface="Times New Roman" pitchFamily="18" charset="0"/>
                <a:cs typeface="Times New Roman" pitchFamily="18" charset="0"/>
              </a:rPr>
              <a:t>- «Применение подразделений и эксплуатация радиолокационных средств обеспечения полетов авиации»;</a:t>
            </a:r>
          </a:p>
          <a:p>
            <a:pPr lvl="0" algn="just">
              <a:buFontTx/>
              <a:buChar char="-"/>
            </a:pPr>
            <a:r>
              <a:rPr lang="ru-RU" sz="1400" b="1" i="1" dirty="0" smtClean="0">
                <a:latin typeface="Times New Roman" pitchFamily="18" charset="0"/>
                <a:cs typeface="Times New Roman" pitchFamily="18" charset="0"/>
              </a:rPr>
              <a:t>«Применение и эксплуатация средств зенитных ракетно-пушечных комплексов ПВО».</a:t>
            </a:r>
          </a:p>
          <a:p>
            <a:pPr indent="542925" algn="just"/>
            <a:r>
              <a:rPr lang="ru-RU" sz="1400" b="1" dirty="0" smtClean="0">
                <a:latin typeface="Times New Roman" pitchFamily="18" charset="0"/>
                <a:cs typeface="Times New Roman" pitchFamily="18" charset="0"/>
              </a:rPr>
              <a:t>Вступительные испытания для обучения по программам с полной военно-специальной подготовкой состоят из оценки уровня общеобразовательной подготовленности кандидатов по предметам: математика (профильный уровень), физика, русский язык, а также вступительных испытаний, проводимых училищем самостоятельно. Сроки обучения по программам высшего образования – 5 лет.</a:t>
            </a:r>
          </a:p>
          <a:p>
            <a:pPr algn="r"/>
            <a:r>
              <a:rPr lang="ru-RU" sz="1400" b="1" dirty="0" smtClean="0">
                <a:latin typeface="Times New Roman" pitchFamily="18" charset="0"/>
                <a:cs typeface="Times New Roman" pitchFamily="18" charset="0"/>
              </a:rPr>
              <a:t>Адрес: 150001, г. Ярославль, Московский </a:t>
            </a:r>
            <a:r>
              <a:rPr lang="ru-RU" sz="1400" b="1" dirty="0" err="1" smtClean="0">
                <a:latin typeface="Times New Roman" pitchFamily="18" charset="0"/>
                <a:cs typeface="Times New Roman" pitchFamily="18" charset="0"/>
              </a:rPr>
              <a:t>пр-т</a:t>
            </a:r>
            <a:r>
              <a:rPr lang="ru-RU" sz="1400" b="1" dirty="0" smtClean="0">
                <a:latin typeface="Times New Roman" pitchFamily="18" charset="0"/>
                <a:cs typeface="Times New Roman" pitchFamily="18" charset="0"/>
              </a:rPr>
              <a:t>, д. 28; </a:t>
            </a:r>
          </a:p>
          <a:p>
            <a:pPr algn="r"/>
            <a:r>
              <a:rPr lang="ru-RU" sz="1400" b="1" dirty="0" smtClean="0">
                <a:latin typeface="Times New Roman" pitchFamily="18" charset="0"/>
                <a:cs typeface="Times New Roman" pitchFamily="18" charset="0"/>
              </a:rPr>
              <a:t>Телефон: 8 (4852) 30-93-28 доп. 12-95; 8 (980)741-78-35; </a:t>
            </a:r>
            <a:r>
              <a:rPr lang="en-US" sz="1400" b="1" dirty="0" smtClean="0">
                <a:latin typeface="Times New Roman" pitchFamily="18" charset="0"/>
                <a:cs typeface="Times New Roman" pitchFamily="18" charset="0"/>
              </a:rPr>
              <a:t>e-mail</a:t>
            </a:r>
            <a:r>
              <a:rPr lang="ru-RU" sz="1400" b="1" dirty="0" smtClean="0">
                <a:latin typeface="Times New Roman" pitchFamily="18" charset="0"/>
                <a:cs typeface="Times New Roman" pitchFamily="18" charset="0"/>
              </a:rPr>
              <a:t>: </a:t>
            </a:r>
            <a:r>
              <a:rPr lang="en-US" sz="1400" b="1" dirty="0" smtClean="0">
                <a:latin typeface="Times New Roman" pitchFamily="18" charset="0"/>
                <a:cs typeface="Times New Roman" pitchFamily="18" charset="0"/>
              </a:rPr>
              <a:t>yavvu_umo@mil.ru</a:t>
            </a:r>
            <a:endParaRPr lang="ru-RU" sz="1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99988"/>
            <a:ext cx="7572428"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ВОЕННЫЙ УЧЕБНО-НАУЧНЫЙ ЦЕНТР МОРСКОГО ФЛОТА «ВОЕННО-МОРСКАЯ АКАДЕМИЯ» им. </a:t>
            </a:r>
            <a:r>
              <a:rPr lang="ru-RU" b="1" dirty="0" smtClean="0">
                <a:latin typeface="Times New Roman" pitchFamily="18" charset="0"/>
                <a:ea typeface="Times New Roman" pitchFamily="18" charset="0"/>
                <a:cs typeface="Times New Roman" pitchFamily="18" charset="0"/>
              </a:rPr>
              <a:t>АДМИРАЛА ФЛОТА СОВЕТСКОГО СОЮЗА Н.Г. КУЗНЕЦОВА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Текст 18"/>
          <p:cNvSpPr>
            <a:spLocks noGrp="1"/>
          </p:cNvSpPr>
          <p:nvPr>
            <p:ph type="body" sz="half" idx="2"/>
          </p:nvPr>
        </p:nvSpPr>
        <p:spPr>
          <a:xfrm>
            <a:off x="5861057" y="1171558"/>
            <a:ext cx="3643338" cy="3643338"/>
          </a:xfrm>
          <a:solidFill>
            <a:schemeClr val="tx2">
              <a:lumMod val="65000"/>
              <a:lumOff val="35000"/>
            </a:schemeClr>
          </a:solidFill>
        </p:spPr>
        <p:txBody>
          <a:bodyPr/>
          <a:lstStyle/>
          <a:p>
            <a:r>
              <a:rPr lang="ru-RU" sz="2100" dirty="0" smtClean="0">
                <a:solidFill>
                  <a:schemeClr val="bg1"/>
                </a:solidFill>
                <a:latin typeface="Arial Black" pitchFamily="34" charset="0"/>
              </a:rPr>
              <a:t>В структуру ВУНЦ ВМФ «ВМА» входят два Военных </a:t>
            </a:r>
            <a:r>
              <a:rPr lang="ru-RU" sz="2100" dirty="0" err="1" smtClean="0">
                <a:solidFill>
                  <a:schemeClr val="bg1"/>
                </a:solidFill>
                <a:latin typeface="Arial Black" pitchFamily="34" charset="0"/>
              </a:rPr>
              <a:t>инсти-тута</a:t>
            </a:r>
            <a:r>
              <a:rPr lang="ru-RU" sz="2100" dirty="0" smtClean="0">
                <a:solidFill>
                  <a:schemeClr val="bg1"/>
                </a:solidFill>
                <a:latin typeface="Arial Black" pitchFamily="34" charset="0"/>
              </a:rPr>
              <a:t>: военно-морской и военно-морской политехнический, которые готовят специалистов в интересах военно-морского флота Вооруженных сил РФ</a:t>
            </a:r>
            <a:endParaRPr lang="ru-RU" sz="2000" dirty="0">
              <a:solidFill>
                <a:schemeClr val="bg1"/>
              </a:solidFill>
              <a:latin typeface="Arial Black" pitchFamily="34" charset="0"/>
            </a:endParaRPr>
          </a:p>
        </p:txBody>
      </p:sp>
      <p:sp>
        <p:nvSpPr>
          <p:cNvPr id="22" name="Прямоугольник 21"/>
          <p:cNvSpPr/>
          <p:nvPr/>
        </p:nvSpPr>
        <p:spPr>
          <a:xfrm>
            <a:off x="646083" y="4814896"/>
            <a:ext cx="8858312" cy="2462213"/>
          </a:xfrm>
          <a:prstGeom prst="rect">
            <a:avLst/>
          </a:prstGeom>
        </p:spPr>
        <p:txBody>
          <a:bodyPr wrap="square">
            <a:spAutoFit/>
          </a:bodyPr>
          <a:lstStyle/>
          <a:p>
            <a:pPr algn="just"/>
            <a:r>
              <a:rPr lang="ru-RU" sz="1400" b="1" dirty="0" smtClean="0">
                <a:latin typeface="Times New Roman" pitchFamily="18" charset="0"/>
                <a:cs typeface="Times New Roman" pitchFamily="18" charset="0"/>
              </a:rPr>
              <a:t>Свою историю ВУНЦ ВМФ «ВМА» ведёт со времени учреждения Высочайшим Указом Петра Великого в Москве 14 (25) января 1701 года </a:t>
            </a:r>
            <a:r>
              <a:rPr lang="ru-RU" sz="1400" b="1" dirty="0" err="1" smtClean="0">
                <a:latin typeface="Times New Roman" pitchFamily="18" charset="0"/>
                <a:cs typeface="Times New Roman" pitchFamily="18" charset="0"/>
              </a:rPr>
              <a:t>Навигацкой</a:t>
            </a:r>
            <a:r>
              <a:rPr lang="ru-RU" sz="1400" b="1" dirty="0" smtClean="0">
                <a:latin typeface="Times New Roman" pitchFamily="18" charset="0"/>
                <a:cs typeface="Times New Roman" pitchFamily="18" charset="0"/>
              </a:rPr>
              <a:t> школы. Академия является старейшим не только военным, но и светским высшим учебным заведением в России.</a:t>
            </a:r>
            <a:r>
              <a:rPr lang="ru-RU" sz="1400" dirty="0" smtClean="0"/>
              <a:t> </a:t>
            </a:r>
          </a:p>
          <a:p>
            <a:pPr algn="just"/>
            <a:r>
              <a:rPr lang="ru-RU" sz="1400" b="1" dirty="0" smtClean="0">
                <a:latin typeface="Times New Roman" pitchFamily="18" charset="0"/>
                <a:cs typeface="Times New Roman" pitchFamily="18" charset="0"/>
              </a:rPr>
              <a:t>Сегодня ВУНЦ ВМФ «ВМА» представляет собой мощный, современный и сбалансированный образовательно-научный комплекс, в структуру которого входят два Военных института (военно-морской и военно-морской политехнический) находящихся в г. Санкт-Петербург.</a:t>
            </a:r>
          </a:p>
          <a:p>
            <a:pPr algn="just"/>
            <a:r>
              <a:rPr lang="ru-RU" sz="1400" b="1" dirty="0" smtClean="0">
                <a:latin typeface="Times New Roman" pitchFamily="18" charset="0"/>
                <a:cs typeface="Times New Roman" pitchFamily="18" charset="0"/>
              </a:rPr>
              <a:t>Подготовка в Военных институтах проводится по программам как высшего, так и среднего профессионального образования, которые обеспечивают военно-специальную подготовку офицеров по 22 специальностям и мичманов по 20 специальностям.</a:t>
            </a:r>
          </a:p>
          <a:p>
            <a:pPr algn="just"/>
            <a:r>
              <a:rPr lang="ru-RU" sz="1400" b="1" dirty="0" smtClean="0">
                <a:latin typeface="Times New Roman" pitchFamily="18" charset="0"/>
                <a:cs typeface="Times New Roman" pitchFamily="18" charset="0"/>
              </a:rPr>
              <a:t>В Военный институт (военно-морской политехнический) осуществляется прием кандидатов – граждан женского пола.</a:t>
            </a:r>
          </a:p>
        </p:txBody>
      </p:sp>
      <p:sp>
        <p:nvSpPr>
          <p:cNvPr id="23" name="Прямоугольник 22"/>
          <p:cNvSpPr/>
          <p:nvPr/>
        </p:nvSpPr>
        <p:spPr>
          <a:xfrm flipV="1">
            <a:off x="3146413" y="5837053"/>
            <a:ext cx="6286544" cy="307777"/>
          </a:xfrm>
          <a:prstGeom prst="rect">
            <a:avLst/>
          </a:prstGeom>
        </p:spPr>
        <p:txBody>
          <a:bodyPr wrap="square">
            <a:spAutoFit/>
          </a:bodyPr>
          <a:lstStyle/>
          <a:p>
            <a:pPr algn="just"/>
            <a:r>
              <a:rPr lang="ru-RU" sz="1400" b="1" dirty="0" smtClean="0">
                <a:latin typeface="Times New Roman" pitchFamily="18" charset="0"/>
                <a:cs typeface="Times New Roman" pitchFamily="18" charset="0"/>
              </a:rPr>
              <a:t>.</a:t>
            </a:r>
            <a:endParaRPr lang="ru-RU" sz="1400" dirty="0"/>
          </a:p>
        </p:txBody>
      </p:sp>
      <p:pic>
        <p:nvPicPr>
          <p:cNvPr id="16" name="Рисунок 15" descr="https://ens.mil.ru/files/morf/vunv_vmf.jpg"/>
          <p:cNvPicPr/>
          <p:nvPr/>
        </p:nvPicPr>
        <p:blipFill>
          <a:blip r:embed="rId5">
            <a:extLst>
              <a:ext uri="{28A0092B-C50C-407E-A947-70E740481C1C}">
                <a14:useLocalDpi xmlns:a14="http://schemas.microsoft.com/office/drawing/2010/main" val="0"/>
              </a:ext>
            </a:extLst>
          </a:blip>
          <a:srcRect/>
          <a:stretch>
            <a:fillRect/>
          </a:stretch>
        </p:blipFill>
        <p:spPr bwMode="auto">
          <a:xfrm>
            <a:off x="646083" y="1171558"/>
            <a:ext cx="5214974" cy="3643338"/>
          </a:xfrm>
          <a:prstGeom prst="rect">
            <a:avLst/>
          </a:prstGeom>
          <a:noFill/>
          <a:ln>
            <a:noFill/>
          </a:ln>
        </p:spPr>
      </p:pic>
      <p:pic>
        <p:nvPicPr>
          <p:cNvPr id="15" name="Picture 2"/>
          <p:cNvPicPr>
            <a:picLocks noChangeAspect="1" noChangeArrowheads="1"/>
          </p:cNvPicPr>
          <p:nvPr/>
        </p:nvPicPr>
        <p:blipFill>
          <a:blip r:embed="rId6"/>
          <a:srcRect/>
          <a:stretch>
            <a:fillRect/>
          </a:stretch>
        </p:blipFill>
        <p:spPr bwMode="auto">
          <a:xfrm>
            <a:off x="8575701" y="171426"/>
            <a:ext cx="884657" cy="10286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99988"/>
            <a:ext cx="8286808"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ВОЕННЫЙ УЧЕБНО-НАУЧНЫЙ ЦЕНТР МОРСКОГО ФЛОТА «ВОЕННО-МОРСКАЯ АКАДЕМИЯ» им. АДМИРАЛА ФЛОТА СОВЕТСКОГО СОЮЗА Н.Г. КУЗНЕЦОВА</a:t>
            </a:r>
            <a:endParaRPr lang="ru-RU" dirty="0" smtClean="0">
              <a:latin typeface="Times New Roman" pitchFamily="18" charset="0"/>
              <a:cs typeface="Times New Roman" pitchFamily="18" charset="0"/>
            </a:endParaRPr>
          </a:p>
        </p:txBody>
      </p:sp>
      <p:sp>
        <p:nvSpPr>
          <p:cNvPr id="27" name="Прямоугольник 26"/>
          <p:cNvSpPr/>
          <p:nvPr/>
        </p:nvSpPr>
        <p:spPr>
          <a:xfrm>
            <a:off x="717521" y="957244"/>
            <a:ext cx="8715436" cy="5047536"/>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образования «Военный учебно-научный центр Военно-морского флота «Военно-морская академия» имени адмирала флота Советского Союза Н.Г. Кузнецова» (далее – ВУНЦ ВМФ «ВМА») осуществляет подготовку специалистов по образовательным программам высшего образования с полной военно-специальной подготовкой и среднего профессионального образования со средней военно-специальной подготовкой. </a:t>
            </a:r>
          </a:p>
          <a:p>
            <a:pPr indent="542925" algn="just"/>
            <a:r>
              <a:rPr lang="ru-RU" sz="1400" b="1" dirty="0" smtClean="0">
                <a:latin typeface="Times New Roman" pitchFamily="18" charset="0"/>
                <a:cs typeface="Times New Roman" pitchFamily="18" charset="0"/>
              </a:rPr>
              <a:t>Выпускникам по специальностям высшего образования (</a:t>
            </a:r>
            <a:r>
              <a:rPr lang="ru-RU" sz="1400" b="1" dirty="0" err="1" smtClean="0">
                <a:latin typeface="Times New Roman" pitchFamily="18" charset="0"/>
                <a:cs typeface="Times New Roman" pitchFamily="18" charset="0"/>
              </a:rPr>
              <a:t>специалитета</a:t>
            </a:r>
            <a:r>
              <a:rPr lang="ru-RU" sz="1400" b="1" dirty="0" smtClean="0">
                <a:latin typeface="Times New Roman" pitchFamily="18" charset="0"/>
                <a:cs typeface="Times New Roman" pitchFamily="18" charset="0"/>
              </a:rPr>
              <a:t>) выдается диплом о высшем образовании установленного образца по гражданской специальности с присвоением соответствующей квалификации и воинского звания «лейтенант». Выпускникам по специальностям среднего профессионального образования выдается диплом установленного образца по гражданской специальности с присвоением соответствующей квалификации и воинского звания «мичман».</a:t>
            </a:r>
          </a:p>
          <a:p>
            <a:pPr indent="542925" algn="just"/>
            <a:r>
              <a:rPr lang="ru-RU" sz="1400" b="1" dirty="0" smtClean="0">
                <a:latin typeface="Times New Roman" pitchFamily="18" charset="0"/>
                <a:cs typeface="Times New Roman" pitchFamily="18" charset="0"/>
              </a:rPr>
              <a:t>Срок обучения по всем специальностям высшего образования – 5 лет. Срок обучения по всем специальностям среднего профессионального образования – 2 года 10 месяцев.</a:t>
            </a:r>
          </a:p>
          <a:p>
            <a:pPr indent="542925" algn="just"/>
            <a:r>
              <a:rPr lang="ru-RU" sz="1400" b="1" dirty="0" smtClean="0">
                <a:latin typeface="Times New Roman" pitchFamily="18" charset="0"/>
                <a:cs typeface="Times New Roman" pitchFamily="18" charset="0"/>
              </a:rPr>
              <a:t>Оценка уровня общеобразовательной подготовленности кандидатов, поступающих на обучение по специальностям высшего образования, проводится по результатам ЕГЭ: - по математике (профильный уровень), физике и русскому языку; </a:t>
            </a:r>
            <a:r>
              <a:rPr lang="ru-RU" sz="1400" b="1" dirty="0" smtClean="0">
                <a:latin typeface="Times New Roman" pitchFamily="18" charset="0"/>
                <a:ea typeface="Times New Roman" pitchFamily="18" charset="0"/>
                <a:cs typeface="Times New Roman" pitchFamily="18" charset="0"/>
              </a:rPr>
              <a:t>- по специальности «Радиационная, химическая и биологическая защита» проводится по математике (профильный уровень),  химии и  русскому языку. </a:t>
            </a:r>
            <a:r>
              <a:rPr lang="ru-RU" sz="1400" b="1" dirty="0" smtClean="0">
                <a:latin typeface="Times New Roman" pitchFamily="18" charset="0"/>
                <a:cs typeface="Times New Roman" pitchFamily="18" charset="0"/>
              </a:rPr>
              <a:t>- по специальности «Военно-политическая работа» проводится по обществознанию, истории, русскому языку.</a:t>
            </a:r>
          </a:p>
          <a:p>
            <a:pPr indent="542925" algn="just"/>
            <a:r>
              <a:rPr lang="ru-RU" sz="1400" b="1" dirty="0" smtClean="0">
                <a:latin typeface="Times New Roman" pitchFamily="18" charset="0"/>
                <a:cs typeface="Times New Roman" pitchFamily="18" charset="0"/>
              </a:rPr>
              <a:t>Оценка уровня общеобразовательной подготовленности кандидатов из числа лиц, получивших среднее профессиональное образование, проводится ВУЗом самостоятельно или кандидат использует результаты ЕГЭ по соответствующим предметам. Для поступления на обучение по программам со средней военно-специальной подготовкой учитываются оценки среднего балла аттестата.</a:t>
            </a:r>
          </a:p>
        </p:txBody>
      </p:sp>
      <p:graphicFrame>
        <p:nvGraphicFramePr>
          <p:cNvPr id="13" name="Таблица 12"/>
          <p:cNvGraphicFramePr>
            <a:graphicFrameLocks noGrp="1"/>
          </p:cNvGraphicFramePr>
          <p:nvPr/>
        </p:nvGraphicFramePr>
        <p:xfrm>
          <a:off x="860397" y="6000665"/>
          <a:ext cx="8358246" cy="1200235"/>
        </p:xfrm>
        <a:graphic>
          <a:graphicData uri="http://schemas.openxmlformats.org/drawingml/2006/table">
            <a:tbl>
              <a:tblPr firstRow="1" bandRow="1">
                <a:tableStyleId>{5940675A-B579-460E-94D1-54222C63F5DA}</a:tableStyleId>
              </a:tblPr>
              <a:tblGrid>
                <a:gridCol w="1928826"/>
                <a:gridCol w="3357586"/>
                <a:gridCol w="3071834"/>
              </a:tblGrid>
              <a:tr h="1200235">
                <a:tc>
                  <a:txBody>
                    <a:bodyPr/>
                    <a:lstStyle/>
                    <a:p>
                      <a:r>
                        <a:rPr lang="ru-RU" sz="1400" b="1" kern="1200" baseline="0" dirty="0" smtClean="0">
                          <a:latin typeface="Times New Roman" pitchFamily="18" charset="0"/>
                          <a:cs typeface="Times New Roman" pitchFamily="18" charset="0"/>
                        </a:rPr>
                        <a:t>Военные институты:</a:t>
                      </a:r>
                    </a:p>
                    <a:p>
                      <a:r>
                        <a:rPr lang="ru-RU" sz="1400" b="1" kern="1200" baseline="0" dirty="0" smtClean="0">
                          <a:latin typeface="Times New Roman" pitchFamily="18" charset="0"/>
                          <a:cs typeface="Times New Roman" pitchFamily="18" charset="0"/>
                        </a:rPr>
                        <a:t>Адрес:</a:t>
                      </a:r>
                      <a:endParaRPr lang="en-US" sz="1400" b="1" kern="1200" baseline="0" dirty="0" smtClean="0">
                        <a:latin typeface="Times New Roman" pitchFamily="18" charset="0"/>
                        <a:cs typeface="Times New Roman" pitchFamily="18" charset="0"/>
                      </a:endParaRPr>
                    </a:p>
                    <a:p>
                      <a:endParaRPr lang="ru-RU" sz="1400" b="1" kern="1200" baseline="0" dirty="0" smtClean="0">
                        <a:latin typeface="Times New Roman" pitchFamily="18" charset="0"/>
                        <a:cs typeface="Times New Roman" pitchFamily="18" charset="0"/>
                      </a:endParaRPr>
                    </a:p>
                    <a:p>
                      <a:r>
                        <a:rPr lang="ru-RU" sz="1400" b="1" kern="1200" baseline="0" dirty="0" smtClean="0">
                          <a:latin typeface="Times New Roman" pitchFamily="18" charset="0"/>
                          <a:cs typeface="Times New Roman" pitchFamily="18" charset="0"/>
                        </a:rPr>
                        <a:t>Телефон:</a:t>
                      </a:r>
                      <a:endParaRPr lang="en-US" sz="1400" b="1" kern="1200" baseline="0" dirty="0" smtClean="0">
                        <a:latin typeface="Times New Roman" pitchFamily="18" charset="0"/>
                        <a:cs typeface="Times New Roman" pitchFamily="18" charset="0"/>
                      </a:endParaRPr>
                    </a:p>
                    <a:p>
                      <a:r>
                        <a:rPr lang="en-US" sz="1400" b="1" dirty="0" smtClean="0">
                          <a:latin typeface="Times New Roman" pitchFamily="18" charset="0"/>
                          <a:cs typeface="Times New Roman" pitchFamily="18" charset="0"/>
                        </a:rPr>
                        <a:t>e-mail</a:t>
                      </a:r>
                      <a:r>
                        <a:rPr lang="ru-RU" sz="1400" b="1" kern="1200" baseline="0" dirty="0" smtClean="0">
                          <a:latin typeface="Times New Roman" pitchFamily="18" charset="0"/>
                          <a:cs typeface="Times New Roman" pitchFamily="18" charset="0"/>
                        </a:rPr>
                        <a:t>:</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lang="ru-RU" sz="1400" b="1" u="sng" kern="1200" baseline="0" dirty="0" smtClean="0">
                          <a:latin typeface="Times New Roman" pitchFamily="18" charset="0"/>
                          <a:cs typeface="Times New Roman" pitchFamily="18" charset="0"/>
                        </a:rPr>
                        <a:t>Военно-морской</a:t>
                      </a:r>
                      <a:endParaRPr lang="en-US" sz="1400" b="1" u="sng" kern="1200" baseline="0" dirty="0" smtClean="0">
                        <a:latin typeface="Times New Roman" pitchFamily="18" charset="0"/>
                        <a:cs typeface="Times New Roman" pitchFamily="18" charset="0"/>
                      </a:endParaRPr>
                    </a:p>
                    <a:p>
                      <a:r>
                        <a:rPr lang="ru-RU" sz="1400" b="1" kern="1200" baseline="0" dirty="0" smtClean="0">
                          <a:latin typeface="Times New Roman" pitchFamily="18" charset="0"/>
                          <a:cs typeface="Times New Roman" pitchFamily="18" charset="0"/>
                        </a:rPr>
                        <a:t>199034, г. Санкт-Петербург,</a:t>
                      </a:r>
                    </a:p>
                    <a:p>
                      <a:r>
                        <a:rPr lang="ru-RU" sz="1400" b="1" kern="1200" baseline="0" dirty="0" smtClean="0">
                          <a:latin typeface="Times New Roman" pitchFamily="18" charset="0"/>
                          <a:cs typeface="Times New Roman" pitchFamily="18" charset="0"/>
                        </a:rPr>
                        <a:t>набережная лейтенанта Шмидта, д.17;</a:t>
                      </a:r>
                    </a:p>
                    <a:p>
                      <a:r>
                        <a:rPr lang="ru-RU" sz="1400" b="1" kern="1200" baseline="0" dirty="0" smtClean="0">
                          <a:latin typeface="Times New Roman" pitchFamily="18" charset="0"/>
                          <a:cs typeface="Times New Roman" pitchFamily="18" charset="0"/>
                        </a:rPr>
                        <a:t>8 (812) 408-95-75</a:t>
                      </a:r>
                      <a:endParaRPr lang="en-US" sz="1400" b="1" kern="1200" baseline="0" dirty="0" smtClean="0">
                        <a:latin typeface="Times New Roman" pitchFamily="18" charset="0"/>
                        <a:cs typeface="Times New Roman" pitchFamily="18" charset="0"/>
                      </a:endParaRPr>
                    </a:p>
                    <a:p>
                      <a:r>
                        <a:rPr lang="en-US" sz="1400" b="1" kern="1200" baseline="0" dirty="0" smtClean="0">
                          <a:solidFill>
                            <a:schemeClr val="tx1"/>
                          </a:solidFill>
                          <a:latin typeface="Times New Roman" pitchFamily="18" charset="0"/>
                          <a:ea typeface="+mn-ea"/>
                          <a:cs typeface="Times New Roman" pitchFamily="18" charset="0"/>
                        </a:rPr>
                        <a:t>vunc-vmf-1fil@mil.ru</a:t>
                      </a:r>
                      <a:endParaRPr lang="ru-RU" sz="1400" b="1" kern="1200" baseline="0" dirty="0" smtClean="0">
                        <a:latin typeface="Times New Roman" pitchFamily="18" charset="0"/>
                        <a:cs typeface="Times New Roman"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lang="ru-RU" sz="1400" b="1" u="sng" kern="1200" baseline="0" dirty="0" smtClean="0">
                          <a:solidFill>
                            <a:schemeClr val="tx1"/>
                          </a:solidFill>
                          <a:latin typeface="Times New Roman" pitchFamily="18" charset="0"/>
                          <a:ea typeface="+mn-ea"/>
                          <a:cs typeface="Times New Roman" pitchFamily="18" charset="0"/>
                        </a:rPr>
                        <a:t>Военно-морской политехнический</a:t>
                      </a:r>
                      <a:endParaRPr lang="en-US" sz="1400" b="1" u="sng" kern="1200" baseline="0" dirty="0" smtClean="0">
                        <a:solidFill>
                          <a:schemeClr val="tx1"/>
                        </a:solidFill>
                        <a:latin typeface="Times New Roman" pitchFamily="18" charset="0"/>
                        <a:ea typeface="+mn-ea"/>
                        <a:cs typeface="Times New Roman" pitchFamily="18" charset="0"/>
                      </a:endParaRPr>
                    </a:p>
                    <a:p>
                      <a:r>
                        <a:rPr lang="ru-RU" sz="1400" b="1" kern="1200" baseline="0" dirty="0" smtClean="0">
                          <a:solidFill>
                            <a:schemeClr val="tx1"/>
                          </a:solidFill>
                          <a:latin typeface="Times New Roman" pitchFamily="18" charset="0"/>
                          <a:ea typeface="+mn-ea"/>
                          <a:cs typeface="Times New Roman" pitchFamily="18" charset="0"/>
                        </a:rPr>
                        <a:t>196604, г. Санкт-Петербург,</a:t>
                      </a:r>
                    </a:p>
                    <a:p>
                      <a:r>
                        <a:rPr lang="ru-RU" sz="1400" b="1" kern="1200" baseline="0" dirty="0" smtClean="0">
                          <a:solidFill>
                            <a:schemeClr val="tx1"/>
                          </a:solidFill>
                          <a:latin typeface="Times New Roman" pitchFamily="18" charset="0"/>
                          <a:ea typeface="+mn-ea"/>
                          <a:cs typeface="Times New Roman" pitchFamily="18" charset="0"/>
                        </a:rPr>
                        <a:t>г. Пушкин, Кадетский бульвар, д.1</a:t>
                      </a:r>
                    </a:p>
                    <a:p>
                      <a:r>
                        <a:rPr lang="ru-RU" sz="1400" b="1" kern="1200" baseline="0" dirty="0" smtClean="0">
                          <a:solidFill>
                            <a:schemeClr val="tx1"/>
                          </a:solidFill>
                          <a:latin typeface="Times New Roman" pitchFamily="18" charset="0"/>
                          <a:ea typeface="+mn-ea"/>
                          <a:cs typeface="Times New Roman" pitchFamily="18" charset="0"/>
                        </a:rPr>
                        <a:t>8 (812) 465-27-00</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400" b="1" i="0" kern="1200" dirty="0" err="1" smtClean="0">
                          <a:solidFill>
                            <a:schemeClr val="tx1"/>
                          </a:solidFill>
                          <a:latin typeface="Times New Roman" pitchFamily="18" charset="0"/>
                          <a:ea typeface="+mn-ea"/>
                          <a:cs typeface="Times New Roman" pitchFamily="18" charset="0"/>
                        </a:rPr>
                        <a:t>vunc-vmf-vmii@mil.ru</a:t>
                      </a:r>
                      <a:endParaRPr lang="ru-RU" sz="1400" b="1" kern="1200" baseline="0" dirty="0" smtClean="0">
                        <a:solidFill>
                          <a:schemeClr val="tx1"/>
                        </a:solidFill>
                        <a:latin typeface="Times New Roman" pitchFamily="18" charset="0"/>
                        <a:ea typeface="+mn-ea"/>
                        <a:cs typeface="Times New Roman" pitchFamily="18"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99989"/>
            <a:ext cx="8286808"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ВОЕННАЯ АКАДЕМИЯ РАДИАЦИОННОЙ, ХИМИЧЕСКОЙ И БИОЛОГИЧЕСКОЙ ЗАЩИТЫ им. МАРШАЛА СОВЕТСКОГО СОЮЗА С.К. ТИМОШЕНКО (г. КОСТРОМА)</a:t>
            </a:r>
            <a:endParaRPr lang="ru-RU" dirty="0" smtClean="0">
              <a:latin typeface="Times New Roman" pitchFamily="18" charset="0"/>
              <a:cs typeface="Times New Roman" pitchFamily="18" charset="0"/>
            </a:endParaRPr>
          </a:p>
        </p:txBody>
      </p:sp>
      <p:sp>
        <p:nvSpPr>
          <p:cNvPr id="27" name="Прямоугольник 26"/>
          <p:cNvSpPr/>
          <p:nvPr/>
        </p:nvSpPr>
        <p:spPr>
          <a:xfrm>
            <a:off x="788959" y="1100120"/>
            <a:ext cx="8643998" cy="6340197"/>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образования «Военная академия радиационной, химической и биологической защиты имени Маршала Советского Союза С.К. Тимошенко» Министерства обороны Российской Федерации (далее – ВА РХБЗ) осуществляет подготовку высококвалифицированных специалистов для всех видов Вооруженных Сил и родов войск и других министерств и ведомств, в которых предусмотрено прохождение военной службы, по образовательным программам высшего образования с полной военно-специальной подготовкой и среднего профессионального образования со средней военно-специальной подготовкой. </a:t>
            </a:r>
          </a:p>
          <a:p>
            <a:pPr indent="542925" algn="just"/>
            <a:r>
              <a:rPr lang="ru-RU" sz="1400" b="1" dirty="0" smtClean="0">
                <a:latin typeface="Times New Roman" pitchFamily="18" charset="0"/>
                <a:cs typeface="Times New Roman" pitchFamily="18" charset="0"/>
              </a:rPr>
              <a:t>1. Обучение по программам высшего образования осуществляется по специальностям:</a:t>
            </a:r>
          </a:p>
          <a:p>
            <a:pPr indent="542925" algn="just"/>
            <a:r>
              <a:rPr lang="ru-RU" sz="1400" b="1" i="1" dirty="0" smtClean="0">
                <a:latin typeface="Times New Roman" pitchFamily="18" charset="0"/>
                <a:cs typeface="Times New Roman" pitchFamily="18" charset="0"/>
              </a:rPr>
              <a:t>1.1. </a:t>
            </a:r>
            <a:r>
              <a:rPr lang="ru-RU" sz="1400" b="1" i="1" dirty="0" smtClean="0">
                <a:solidFill>
                  <a:srgbClr val="FF0000"/>
                </a:solidFill>
                <a:latin typeface="Times New Roman" pitchFamily="18" charset="0"/>
                <a:cs typeface="Times New Roman" pitchFamily="18" charset="0"/>
              </a:rPr>
              <a:t>56.05.02</a:t>
            </a:r>
            <a:r>
              <a:rPr lang="ru-RU" sz="1400" b="1" i="1" dirty="0" smtClean="0">
                <a:latin typeface="Times New Roman" pitchFamily="18" charset="0"/>
                <a:cs typeface="Times New Roman" pitchFamily="18" charset="0"/>
              </a:rPr>
              <a:t> «Радиационная, химическая и биологическая защита». Квалификация - «Специалист в области радиационной, химической и биологической защиты». Срок обучения - 5 лет.</a:t>
            </a:r>
          </a:p>
          <a:p>
            <a:pPr indent="542925" algn="just"/>
            <a:r>
              <a:rPr lang="ru-RU" sz="1400" b="1" i="1" dirty="0" smtClean="0">
                <a:latin typeface="Times New Roman" pitchFamily="18" charset="0"/>
                <a:cs typeface="Times New Roman" pitchFamily="18" charset="0"/>
              </a:rPr>
              <a:t>1.2. </a:t>
            </a:r>
            <a:r>
              <a:rPr lang="ru-RU" sz="1400" b="1" i="1" dirty="0" smtClean="0">
                <a:solidFill>
                  <a:srgbClr val="FF0000"/>
                </a:solidFill>
                <a:latin typeface="Times New Roman" pitchFamily="18" charset="0"/>
                <a:cs typeface="Times New Roman" pitchFamily="18" charset="0"/>
              </a:rPr>
              <a:t>17.05.04</a:t>
            </a:r>
            <a:r>
              <a:rPr lang="ru-RU" sz="1400" b="1" i="1" dirty="0" smtClean="0">
                <a:latin typeface="Times New Roman" pitchFamily="18" charset="0"/>
                <a:cs typeface="Times New Roman" pitchFamily="18" charset="0"/>
              </a:rPr>
              <a:t> «Технологии веществ и материалов в вооружении и военной технике».    Квалификация - «Инженер-технолог». </a:t>
            </a:r>
            <a:r>
              <a:rPr lang="ru-RU" sz="1400" b="1" dirty="0" smtClean="0">
                <a:latin typeface="Times New Roman" pitchFamily="18" charset="0"/>
                <a:cs typeface="Times New Roman" pitchFamily="18" charset="0"/>
              </a:rPr>
              <a:t>Срок обучения - 5 лет. </a:t>
            </a:r>
          </a:p>
          <a:p>
            <a:pPr indent="542925" algn="just"/>
            <a:r>
              <a:rPr lang="ru-RU" sz="1400" b="1" dirty="0" smtClean="0">
                <a:latin typeface="Times New Roman" pitchFamily="18" charset="0"/>
                <a:cs typeface="Times New Roman" pitchFamily="18" charset="0"/>
              </a:rPr>
              <a:t>Выпускникам с высшим образованием присваивается воинское звание «лейтенант» и выдается диплом государственного образца по специальности подготовки. Оценка уровня общеобразовательной подготовленности кандидатов, поступающих на обучение, проводится по математике (профильный уровень), химии и русскому языку по результатам ЕГЭ. Оценка уровня общеобразовательной подготовленности кандидатов из числа лиц, получивших среднее профессиональное образование, проводится ВУЗом самостоятельно или кандидат использует результаты ЕГЭ по соответствующим общеобразовательным предметам. </a:t>
            </a:r>
          </a:p>
          <a:p>
            <a:pPr indent="542925" algn="just"/>
            <a:r>
              <a:rPr lang="ru-RU" sz="1400" b="1" dirty="0" smtClean="0">
                <a:latin typeface="Times New Roman" pitchFamily="18" charset="0"/>
                <a:cs typeface="Times New Roman" pitchFamily="18" charset="0"/>
              </a:rPr>
              <a:t>2. </a:t>
            </a:r>
            <a:r>
              <a:rPr lang="ru-RU" sz="1400" b="1" i="1" dirty="0" smtClean="0">
                <a:latin typeface="Times New Roman" pitchFamily="18" charset="0"/>
                <a:cs typeface="Times New Roman" pitchFamily="18" charset="0"/>
              </a:rPr>
              <a:t>Обучение по программам со средней военно-специальной подготовкой осуществляется по специальности: </a:t>
            </a:r>
            <a:r>
              <a:rPr lang="ru-RU" sz="1400" b="1" i="1" dirty="0" smtClean="0">
                <a:solidFill>
                  <a:srgbClr val="FF0000"/>
                </a:solidFill>
                <a:latin typeface="Times New Roman" pitchFamily="18" charset="0"/>
                <a:cs typeface="Times New Roman" pitchFamily="18" charset="0"/>
              </a:rPr>
              <a:t>20.02.01</a:t>
            </a:r>
            <a:r>
              <a:rPr lang="ru-RU" sz="1400" b="1" i="1" dirty="0" smtClean="0">
                <a:latin typeface="Times New Roman" pitchFamily="18" charset="0"/>
                <a:cs typeface="Times New Roman" pitchFamily="18" charset="0"/>
              </a:rPr>
              <a:t> «Рациональное использование </a:t>
            </a:r>
            <a:r>
              <a:rPr lang="ru-RU" sz="1400" b="1" i="1" dirty="0" err="1" smtClean="0">
                <a:latin typeface="Times New Roman" pitchFamily="18" charset="0"/>
                <a:cs typeface="Times New Roman" pitchFamily="18" charset="0"/>
              </a:rPr>
              <a:t>природохозяйственных</a:t>
            </a:r>
            <a:r>
              <a:rPr lang="ru-RU" sz="1400" b="1" i="1" dirty="0" smtClean="0">
                <a:latin typeface="Times New Roman" pitchFamily="18" charset="0"/>
                <a:cs typeface="Times New Roman" pitchFamily="18" charset="0"/>
              </a:rPr>
              <a:t> комплексов». Квалификация – «Техник-эколог». </a:t>
            </a:r>
            <a:r>
              <a:rPr lang="ru-RU" sz="1400" b="1" dirty="0" smtClean="0">
                <a:latin typeface="Times New Roman" pitchFamily="18" charset="0"/>
                <a:cs typeface="Times New Roman" pitchFamily="18" charset="0"/>
              </a:rPr>
              <a:t>Срок обучения - 2 года 10 месяцев. </a:t>
            </a:r>
          </a:p>
          <a:p>
            <a:pPr indent="542925" algn="just"/>
            <a:r>
              <a:rPr lang="ru-RU" sz="1400" b="1" dirty="0" smtClean="0">
                <a:latin typeface="Times New Roman" pitchFamily="18" charset="0"/>
                <a:cs typeface="Times New Roman" pitchFamily="18" charset="0"/>
              </a:rPr>
              <a:t>Выпускникам присваивается воинское звание «прапорщик» и выдается диплом государственного образца по специальности подготовки. Для поступления на обучение по программам со средней военно-специальной подготовкой учитываются оценки среднего балла аттестата. </a:t>
            </a:r>
          </a:p>
          <a:p>
            <a:pPr indent="542925" algn="r"/>
            <a:r>
              <a:rPr lang="ru-RU" sz="1400" b="1" dirty="0" smtClean="0">
                <a:latin typeface="Times New Roman" pitchFamily="18" charset="0"/>
                <a:cs typeface="Times New Roman" pitchFamily="18" charset="0"/>
              </a:rPr>
              <a:t>Адрес: 156015, г. Кострома, ул. Горького, д. 16;</a:t>
            </a:r>
          </a:p>
          <a:p>
            <a:pPr algn="r"/>
            <a:r>
              <a:rPr lang="ru-RU" sz="1400" b="1" dirty="0" smtClean="0">
                <a:latin typeface="Times New Roman" pitchFamily="18" charset="0"/>
                <a:cs typeface="Times New Roman" pitchFamily="18" charset="0"/>
              </a:rPr>
              <a:t>Телефон: 8 (4942) 39-97-39 (учебно-методический отдел); 8 (4942) 39-97-49 (отдел кадров); </a:t>
            </a:r>
          </a:p>
          <a:p>
            <a:pPr algn="r"/>
            <a:r>
              <a:rPr lang="en-US" sz="1400" b="1" dirty="0" smtClean="0">
                <a:latin typeface="Times New Roman" pitchFamily="18" charset="0"/>
                <a:cs typeface="Times New Roman" pitchFamily="18" charset="0"/>
              </a:rPr>
              <a:t>e-mail </a:t>
            </a:r>
            <a:r>
              <a:rPr lang="ru-RU" sz="1400" b="1" dirty="0" smtClean="0">
                <a:latin typeface="Times New Roman" pitchFamily="18" charset="0"/>
                <a:cs typeface="Times New Roman" pitchFamily="18" charset="0"/>
              </a:rPr>
              <a:t>: </a:t>
            </a:r>
            <a:r>
              <a:rPr lang="en-US" sz="1400" b="1" dirty="0" smtClean="0">
                <a:latin typeface="Times New Roman" pitchFamily="18" charset="0"/>
                <a:cs typeface="Times New Roman" pitchFamily="18" charset="0"/>
              </a:rPr>
              <a:t>varhbz@mil.ru</a:t>
            </a:r>
            <a:endParaRPr lang="ru-RU" sz="1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835824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ВОЕННЫЙ УЧЕБНО-НАУЧНЫЙ ЦЕНТР МОРСКОГО ФЛОТА «ВОЕННО-МОРСКАЯ АКАДЕМИЯ» им. АДМИРАЛА ФЛОТА СОВЕТСКОГО СОЮЗА Н.Г. КУЗНЕЦОВА</a:t>
            </a:r>
            <a:endParaRPr lang="ru-RU" dirty="0" smtClean="0">
              <a:latin typeface="Times New Roman" pitchFamily="18" charset="0"/>
              <a:cs typeface="Times New Roman" pitchFamily="18" charset="0"/>
            </a:endParaRPr>
          </a:p>
        </p:txBody>
      </p:sp>
      <p:sp>
        <p:nvSpPr>
          <p:cNvPr id="15" name="Прямоугольник 14"/>
          <p:cNvSpPr/>
          <p:nvPr/>
        </p:nvSpPr>
        <p:spPr>
          <a:xfrm>
            <a:off x="788959" y="1171558"/>
            <a:ext cx="8572560" cy="5715040"/>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 Перечень специальностей подготовки по которым осуществляется набор курсантов:</a:t>
            </a:r>
          </a:p>
          <a:p>
            <a:pPr indent="542925" algn="just"/>
            <a:r>
              <a:rPr lang="ru-RU" sz="1400" b="1" dirty="0" smtClean="0">
                <a:solidFill>
                  <a:srgbClr val="FF0000"/>
                </a:solidFill>
                <a:latin typeface="Times New Roman" pitchFamily="18" charset="0"/>
                <a:cs typeface="Times New Roman" pitchFamily="18" charset="0"/>
              </a:rPr>
              <a:t>ВОЕННО-МОРСКОЙ ИНСТИТУТ – МОРСКОЙ КОРПУС ПЕТРА ВЕЛИКОГО</a:t>
            </a:r>
          </a:p>
          <a:p>
            <a:pPr indent="542925" algn="just"/>
            <a:r>
              <a:rPr lang="ru-RU" sz="1400" b="1" dirty="0" smtClean="0">
                <a:latin typeface="Times New Roman" pitchFamily="18" charset="0"/>
                <a:cs typeface="Times New Roman" pitchFamily="18" charset="0"/>
              </a:rPr>
              <a:t>1. Программы высшего образования:</a:t>
            </a:r>
          </a:p>
          <a:p>
            <a:pPr indent="542925" algn="just"/>
            <a:r>
              <a:rPr lang="ru-RU" sz="1400" b="1" i="1" dirty="0" smtClean="0">
                <a:latin typeface="Times New Roman" pitchFamily="18" charset="0"/>
                <a:cs typeface="Times New Roman" pitchFamily="18" charset="0"/>
              </a:rPr>
              <a:t>1.1. </a:t>
            </a:r>
            <a:r>
              <a:rPr lang="ru-RU" sz="1400" b="1" i="1" dirty="0" smtClean="0">
                <a:solidFill>
                  <a:srgbClr val="FF0000"/>
                </a:solidFill>
                <a:latin typeface="Times New Roman" pitchFamily="18" charset="0"/>
                <a:cs typeface="Times New Roman" pitchFamily="18" charset="0"/>
              </a:rPr>
              <a:t>26.05.04</a:t>
            </a:r>
            <a:r>
              <a:rPr lang="ru-RU" sz="1400" b="1" i="1" dirty="0" smtClean="0">
                <a:latin typeface="Times New Roman" pitchFamily="18" charset="0"/>
                <a:cs typeface="Times New Roman" pitchFamily="18" charset="0"/>
              </a:rPr>
              <a:t> «Применение и эксплуатация технических систем надводных кораблей и подводных лодок», квалификация – «Инженер».</a:t>
            </a:r>
          </a:p>
          <a:p>
            <a:pPr indent="542925" algn="just"/>
            <a:r>
              <a:rPr lang="ru-RU" sz="1400" b="1" i="1" dirty="0" smtClean="0">
                <a:latin typeface="Times New Roman" pitchFamily="18" charset="0"/>
                <a:cs typeface="Times New Roman" pitchFamily="18" charset="0"/>
              </a:rPr>
              <a:t>Военная специальность: - «Применение и эксплуатация навигационно-гидрографических (океанографических) и гидрометеорологических средств»; - «Кораблевождение и эксплуатация морских средств навигации»; - «Применение и эксплуатация баллистических ракет подводных лодок»; - «Применение и эксплуатация морского подводного вооружения надводных кораблей»; - «Применение и эксплуатация морского подводного вооружения подводных лодок»; - «Применение и эксплуатация минного и противоминного вооружения надводных кораблей».</a:t>
            </a:r>
            <a:r>
              <a:rPr lang="ru-RU" sz="1400" b="1" dirty="0" smtClean="0">
                <a:latin typeface="Times New Roman" pitchFamily="18" charset="0"/>
                <a:cs typeface="Times New Roman" pitchFamily="18" charset="0"/>
              </a:rPr>
              <a:t> </a:t>
            </a:r>
          </a:p>
          <a:p>
            <a:pPr indent="542925" algn="just"/>
            <a:r>
              <a:rPr lang="ru-RU" sz="1400" b="1" dirty="0" smtClean="0">
                <a:latin typeface="Times New Roman" pitchFamily="18" charset="0"/>
                <a:cs typeface="Times New Roman" pitchFamily="18" charset="0"/>
              </a:rPr>
              <a:t>2. Программы среднего профессионального образования:</a:t>
            </a:r>
          </a:p>
          <a:p>
            <a:pPr indent="542925" algn="just"/>
            <a:r>
              <a:rPr lang="ru-RU" sz="1400" b="1" i="1" dirty="0" smtClean="0">
                <a:latin typeface="Times New Roman" pitchFamily="18" charset="0"/>
                <a:cs typeface="Times New Roman" pitchFamily="18" charset="0"/>
              </a:rPr>
              <a:t>2.1. </a:t>
            </a:r>
            <a:r>
              <a:rPr lang="ru-RU" sz="1400" b="1" i="1" dirty="0" smtClean="0">
                <a:solidFill>
                  <a:srgbClr val="FF0000"/>
                </a:solidFill>
                <a:latin typeface="Times New Roman" pitchFamily="18" charset="0"/>
                <a:cs typeface="Times New Roman" pitchFamily="18" charset="0"/>
              </a:rPr>
              <a:t>26.02.06 </a:t>
            </a:r>
            <a:r>
              <a:rPr lang="ru-RU" sz="1400" b="1" i="1" dirty="0" smtClean="0">
                <a:latin typeface="Times New Roman" pitchFamily="18" charset="0"/>
                <a:cs typeface="Times New Roman" pitchFamily="18" charset="0"/>
              </a:rPr>
              <a:t>«Эксплуатация судового электрооборудования и средств автоматики», квалификация – «Техник-электромеханик».</a:t>
            </a:r>
          </a:p>
          <a:p>
            <a:pPr indent="542925" algn="just"/>
            <a:r>
              <a:rPr lang="ru-RU" sz="1400" b="1" dirty="0" smtClean="0">
                <a:solidFill>
                  <a:srgbClr val="FF0000"/>
                </a:solidFill>
                <a:latin typeface="Times New Roman" pitchFamily="18" charset="0"/>
                <a:cs typeface="Times New Roman" pitchFamily="18" charset="0"/>
              </a:rPr>
              <a:t>ВОЕННО-МОРСКОЙ ПОЛИТЕХНИЧЕСКИЙ ИНСТИТУТ – ВЫСШЕЕ ВОЕННО-МОРСКОЕ ИНЖЕНЕРНОЕ УЧИЛИЩЕ:</a:t>
            </a:r>
          </a:p>
          <a:p>
            <a:pPr indent="542925" algn="just"/>
            <a:r>
              <a:rPr lang="ru-RU" sz="1400" b="1" dirty="0" smtClean="0">
                <a:latin typeface="Times New Roman" pitchFamily="18" charset="0"/>
                <a:cs typeface="Times New Roman" pitchFamily="18" charset="0"/>
              </a:rPr>
              <a:t>1. Программы высшего образования:</a:t>
            </a:r>
          </a:p>
          <a:p>
            <a:pPr indent="542925" algn="just"/>
            <a:r>
              <a:rPr lang="ru-RU" sz="1400" b="1" i="1" dirty="0" smtClean="0">
                <a:latin typeface="Times New Roman" pitchFamily="18" charset="0"/>
                <a:cs typeface="Times New Roman" pitchFamily="18" charset="0"/>
              </a:rPr>
              <a:t>1.1. </a:t>
            </a:r>
            <a:r>
              <a:rPr lang="ru-RU" sz="1400" b="1" i="1" dirty="0" smtClean="0">
                <a:solidFill>
                  <a:srgbClr val="FF0000"/>
                </a:solidFill>
                <a:latin typeface="Times New Roman" pitchFamily="18" charset="0"/>
                <a:cs typeface="Times New Roman" pitchFamily="18" charset="0"/>
              </a:rPr>
              <a:t>26.05.03</a:t>
            </a:r>
            <a:r>
              <a:rPr lang="ru-RU" sz="1400" b="1" i="1" dirty="0" smtClean="0">
                <a:latin typeface="Times New Roman" pitchFamily="18" charset="0"/>
                <a:cs typeface="Times New Roman" pitchFamily="18" charset="0"/>
              </a:rPr>
              <a:t> «Строительство, ремонт и поисково-спасательное обеспечение надводных кораблей и подводных лодок», квалификация – «Инженер».</a:t>
            </a:r>
          </a:p>
          <a:p>
            <a:pPr indent="542925" algn="just"/>
            <a:r>
              <a:rPr lang="ru-RU" sz="1400" b="1" i="1" dirty="0" smtClean="0">
                <a:latin typeface="Times New Roman" pitchFamily="18" charset="0"/>
                <a:cs typeface="Times New Roman" pitchFamily="18" charset="0"/>
              </a:rPr>
              <a:t>Военная специальность: - «Поисково-спасательное обеспечение сил флота»; - «Строительство и ремонт надводных кораблей»; «Строительство и ремонт подводных лодок»</a:t>
            </a:r>
          </a:p>
          <a:p>
            <a:pPr indent="542925" algn="just"/>
            <a:r>
              <a:rPr lang="ru-RU" sz="1400" b="1" i="1" dirty="0" smtClean="0">
                <a:latin typeface="Times New Roman" pitchFamily="18" charset="0"/>
                <a:cs typeface="Times New Roman" pitchFamily="18" charset="0"/>
              </a:rPr>
              <a:t>1.2. </a:t>
            </a:r>
            <a:r>
              <a:rPr lang="ru-RU" sz="1400" b="1" i="1" dirty="0" smtClean="0">
                <a:solidFill>
                  <a:srgbClr val="FF0000"/>
                </a:solidFill>
                <a:latin typeface="Times New Roman" pitchFamily="18" charset="0"/>
                <a:cs typeface="Times New Roman" pitchFamily="18" charset="0"/>
              </a:rPr>
              <a:t>26.05.06</a:t>
            </a:r>
            <a:r>
              <a:rPr lang="ru-RU" sz="1400" b="1" i="1" dirty="0" smtClean="0">
                <a:latin typeface="Times New Roman" pitchFamily="18" charset="0"/>
                <a:cs typeface="Times New Roman" pitchFamily="18" charset="0"/>
              </a:rPr>
              <a:t> «Эксплуатация судовых энергетических установок», квалификация – «Инженер-механик».</a:t>
            </a:r>
          </a:p>
          <a:p>
            <a:pPr indent="542925" algn="just"/>
            <a:r>
              <a:rPr lang="ru-RU" sz="1400" b="1" i="1" dirty="0" smtClean="0">
                <a:latin typeface="Times New Roman" pitchFamily="18" charset="0"/>
                <a:cs typeface="Times New Roman" pitchFamily="18" charset="0"/>
              </a:rPr>
              <a:t>Военная специальность: - «Эксплуатация атомных энергетических установок кораблей»; - «Эксплуатация корабельных дизель-электрических и дизельных энергетических установок»; «Эксплуатация паросиловых и газотурбинных энергетических установок кораблей».</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814393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ВОЕННЫЙ УЧЕБНО-НАУЧНЫЙ ЦЕНТР МОРСКОГО ФЛОТА «ВОЕННО-МОРСКАЯ АКАДЕМИЯ» им. АДМИРАЛА ФЛОТА СОВЕТСКОГО СОЮЗА Н.Г. КУЗНЕЦОВА</a:t>
            </a:r>
            <a:endParaRPr lang="ru-RU" dirty="0" smtClean="0">
              <a:latin typeface="Times New Roman" pitchFamily="18" charset="0"/>
              <a:cs typeface="Times New Roman" pitchFamily="18" charset="0"/>
            </a:endParaRPr>
          </a:p>
        </p:txBody>
      </p:sp>
      <p:sp>
        <p:nvSpPr>
          <p:cNvPr id="13" name="Прямоугольник 12"/>
          <p:cNvSpPr/>
          <p:nvPr/>
        </p:nvSpPr>
        <p:spPr>
          <a:xfrm>
            <a:off x="717521" y="1171559"/>
            <a:ext cx="8715436" cy="6771084"/>
          </a:xfrm>
          <a:prstGeom prst="rect">
            <a:avLst/>
          </a:prstGeom>
        </p:spPr>
        <p:txBody>
          <a:bodyPr wrap="square">
            <a:spAutoFit/>
          </a:bodyPr>
          <a:lstStyle/>
          <a:p>
            <a:pPr indent="542925" algn="just"/>
            <a:r>
              <a:rPr lang="ru-RU" sz="1400" b="1" i="1" dirty="0" smtClean="0">
                <a:latin typeface="Times New Roman" pitchFamily="18" charset="0"/>
                <a:cs typeface="Times New Roman" pitchFamily="18" charset="0"/>
              </a:rPr>
              <a:t>1.3. </a:t>
            </a:r>
            <a:r>
              <a:rPr lang="ru-RU" sz="1400" b="1" i="1" dirty="0" smtClean="0">
                <a:solidFill>
                  <a:srgbClr val="FF0000"/>
                </a:solidFill>
                <a:latin typeface="Times New Roman" pitchFamily="18" charset="0"/>
                <a:cs typeface="Times New Roman" pitchFamily="18" charset="0"/>
              </a:rPr>
              <a:t>26.05.07</a:t>
            </a:r>
            <a:r>
              <a:rPr lang="ru-RU" sz="1400" b="1" i="1" dirty="0" smtClean="0">
                <a:latin typeface="Times New Roman" pitchFamily="18" charset="0"/>
                <a:cs typeface="Times New Roman" pitchFamily="18" charset="0"/>
              </a:rPr>
              <a:t> «Эксплуатация судового электрооборудования и средств автоматики», квалификация «Инженер-механик». Военная специальность: - «Эксплуатация электроэнергетических систем корабля».</a:t>
            </a:r>
          </a:p>
          <a:p>
            <a:pPr indent="542925" algn="just"/>
            <a:r>
              <a:rPr lang="ru-RU" sz="1400" b="1" i="1" dirty="0" smtClean="0">
                <a:latin typeface="Times New Roman" pitchFamily="18" charset="0"/>
                <a:cs typeface="Times New Roman" pitchFamily="18" charset="0"/>
              </a:rPr>
              <a:t>1.4. </a:t>
            </a:r>
            <a:r>
              <a:rPr lang="ru-RU" sz="1400" b="1" i="1" dirty="0" smtClean="0">
                <a:solidFill>
                  <a:srgbClr val="FF0000"/>
                </a:solidFill>
                <a:latin typeface="Times New Roman" pitchFamily="18" charset="0"/>
                <a:cs typeface="Times New Roman" pitchFamily="18" charset="0"/>
              </a:rPr>
              <a:t>11.05.01 </a:t>
            </a:r>
            <a:r>
              <a:rPr lang="ru-RU" sz="1400" b="1" i="1" dirty="0" smtClean="0">
                <a:latin typeface="Times New Roman" pitchFamily="18" charset="0"/>
                <a:cs typeface="Times New Roman" pitchFamily="18" charset="0"/>
              </a:rPr>
              <a:t>«Радиоэлектронные системы и комплексы», квалификация – «Инженер». Военная специальность: - «Применение и эксплуатация гидроакустических средств»; - «Применение и эксплуатация радиотехнических средств кораблей»; - «Применение и эксплуатация средств радиоэлектронной борьбы сил флота».</a:t>
            </a:r>
          </a:p>
          <a:p>
            <a:pPr indent="542925" algn="just"/>
            <a:r>
              <a:rPr lang="ru-RU" sz="1400" b="1" i="1" dirty="0" smtClean="0">
                <a:latin typeface="Times New Roman" pitchFamily="18" charset="0"/>
                <a:cs typeface="Times New Roman" pitchFamily="18" charset="0"/>
              </a:rPr>
              <a:t>1.5. </a:t>
            </a:r>
            <a:r>
              <a:rPr lang="ru-RU" sz="1400" b="1" i="1" dirty="0" smtClean="0">
                <a:solidFill>
                  <a:srgbClr val="FF0000"/>
                </a:solidFill>
                <a:latin typeface="Times New Roman" pitchFamily="18" charset="0"/>
                <a:cs typeface="Times New Roman" pitchFamily="18" charset="0"/>
              </a:rPr>
              <a:t>09.05.01</a:t>
            </a:r>
            <a:r>
              <a:rPr lang="ru-RU" sz="1400" b="1" i="1" dirty="0" smtClean="0">
                <a:latin typeface="Times New Roman" pitchFamily="18" charset="0"/>
                <a:cs typeface="Times New Roman" pitchFamily="18" charset="0"/>
              </a:rPr>
              <a:t> «Применение и эксплуатация автоматизированных систем специального назначения», квалификация – «Инженер». Военная специальность: - «Применение и эксплуатация автоматизированных систем управления сил флота»; - «Эксплуатация корабельных боевых информационных управляющих систем».</a:t>
            </a:r>
          </a:p>
          <a:p>
            <a:pPr indent="542925" algn="just"/>
            <a:r>
              <a:rPr lang="ru-RU" sz="1400" b="1" dirty="0" smtClean="0">
                <a:latin typeface="Times New Roman" pitchFamily="18" charset="0"/>
                <a:cs typeface="Times New Roman" pitchFamily="18" charset="0"/>
              </a:rPr>
              <a:t>2. Программы высшего образования – специальности военного управления:</a:t>
            </a:r>
          </a:p>
          <a:p>
            <a:pPr indent="542925" algn="just"/>
            <a:r>
              <a:rPr lang="ru-RU" sz="1400" b="1" i="1" dirty="0" smtClean="0">
                <a:latin typeface="Times New Roman" pitchFamily="18" charset="0"/>
                <a:cs typeface="Times New Roman" pitchFamily="18" charset="0"/>
              </a:rPr>
              <a:t>2.4. </a:t>
            </a:r>
            <a:r>
              <a:rPr lang="ru-RU" sz="1400" b="1" i="1" dirty="0" smtClean="0">
                <a:solidFill>
                  <a:srgbClr val="FF0000"/>
                </a:solidFill>
                <a:latin typeface="Times New Roman" pitchFamily="18" charset="0"/>
                <a:cs typeface="Times New Roman" pitchFamily="18" charset="0"/>
              </a:rPr>
              <a:t>56.05.02 </a:t>
            </a:r>
            <a:r>
              <a:rPr lang="ru-RU" sz="1400" b="1" i="1" dirty="0" smtClean="0">
                <a:latin typeface="Times New Roman" pitchFamily="18" charset="0"/>
                <a:cs typeface="Times New Roman" pitchFamily="18" charset="0"/>
              </a:rPr>
              <a:t>«Радиационная, химическая и биологическая защита», квалификация – «Специалист в области радиационной, химической и биологической защиты». Военная специальность: - «Применение и эксплуатация вооружения и средств радиационной, химической и биологической защиты кораблей».</a:t>
            </a:r>
          </a:p>
          <a:p>
            <a:pPr lvl="0" indent="542925" algn="just"/>
            <a:r>
              <a:rPr lang="ru-RU" sz="1400" b="1" dirty="0" smtClean="0">
                <a:latin typeface="Times New Roman" pitchFamily="18" charset="0"/>
                <a:cs typeface="Times New Roman" pitchFamily="18" charset="0"/>
              </a:rPr>
              <a:t>2.2. </a:t>
            </a:r>
            <a:r>
              <a:rPr lang="ru-RU" sz="1400" b="1" i="1" dirty="0" smtClean="0">
                <a:solidFill>
                  <a:srgbClr val="FF0000"/>
                </a:solidFill>
                <a:latin typeface="Times New Roman" pitchFamily="18" charset="0"/>
                <a:cs typeface="Times New Roman" pitchFamily="18" charset="0"/>
              </a:rPr>
              <a:t>56.05.08</a:t>
            </a:r>
            <a:r>
              <a:rPr lang="ru-RU" sz="1400" b="1" i="1" dirty="0" smtClean="0">
                <a:latin typeface="Times New Roman" pitchFamily="18" charset="0"/>
                <a:cs typeface="Times New Roman" pitchFamily="18" charset="0"/>
              </a:rPr>
              <a:t> «Военно-политическая работа», квалификация – специалист в области военно-политической работы. Преподаватель.</a:t>
            </a:r>
            <a:endParaRPr lang="ru-RU" sz="1400" b="1" dirty="0" smtClean="0">
              <a:latin typeface="Times New Roman" pitchFamily="18" charset="0"/>
              <a:cs typeface="Times New Roman" pitchFamily="18" charset="0"/>
            </a:endParaRPr>
          </a:p>
          <a:p>
            <a:pPr indent="542925" algn="just"/>
            <a:r>
              <a:rPr lang="ru-RU" sz="1400" b="1" dirty="0" smtClean="0">
                <a:latin typeface="Times New Roman" pitchFamily="18" charset="0"/>
                <a:cs typeface="Times New Roman" pitchFamily="18" charset="0"/>
              </a:rPr>
              <a:t>3. Программы среднего профессионального образования:</a:t>
            </a:r>
          </a:p>
          <a:p>
            <a:pPr indent="542925" algn="just"/>
            <a:r>
              <a:rPr lang="ru-RU" sz="1400" b="1" i="1" dirty="0" smtClean="0">
                <a:latin typeface="Times New Roman" pitchFamily="18" charset="0"/>
                <a:cs typeface="Times New Roman" pitchFamily="18" charset="0"/>
              </a:rPr>
              <a:t>3.1. </a:t>
            </a:r>
            <a:r>
              <a:rPr lang="ru-RU" sz="1400" b="1" i="1" dirty="0" smtClean="0">
                <a:solidFill>
                  <a:srgbClr val="FF0000"/>
                </a:solidFill>
                <a:latin typeface="Times New Roman" pitchFamily="18" charset="0"/>
                <a:cs typeface="Times New Roman" pitchFamily="18" charset="0"/>
              </a:rPr>
              <a:t>26.02.06</a:t>
            </a:r>
            <a:r>
              <a:rPr lang="ru-RU" sz="1400" b="1" i="1" dirty="0" smtClean="0">
                <a:latin typeface="Times New Roman" pitchFamily="18" charset="0"/>
                <a:cs typeface="Times New Roman" pitchFamily="18" charset="0"/>
              </a:rPr>
              <a:t> «Эксплуатация судового электрооборудования и средств автоматики», квалификация – «Техник-электромеханик».</a:t>
            </a:r>
          </a:p>
          <a:p>
            <a:pPr indent="542925" algn="just"/>
            <a:r>
              <a:rPr lang="ru-RU" sz="1400" b="1" i="1" dirty="0" smtClean="0">
                <a:latin typeface="Times New Roman" pitchFamily="18" charset="0"/>
                <a:cs typeface="Times New Roman" pitchFamily="18" charset="0"/>
              </a:rPr>
              <a:t>3.2. </a:t>
            </a:r>
            <a:r>
              <a:rPr lang="ru-RU" sz="1400" b="1" i="1" dirty="0" smtClean="0">
                <a:solidFill>
                  <a:srgbClr val="FF0000"/>
                </a:solidFill>
                <a:latin typeface="Times New Roman" pitchFamily="18" charset="0"/>
                <a:cs typeface="Times New Roman" pitchFamily="18" charset="0"/>
              </a:rPr>
              <a:t>09.02.06</a:t>
            </a:r>
            <a:r>
              <a:rPr lang="ru-RU" sz="1400" b="1" i="1" dirty="0" smtClean="0">
                <a:latin typeface="Times New Roman" pitchFamily="18" charset="0"/>
                <a:cs typeface="Times New Roman" pitchFamily="18" charset="0"/>
              </a:rPr>
              <a:t> «Сетевое и системное администрирование», квалификация – «Сетевой и системный администратор». </a:t>
            </a:r>
          </a:p>
          <a:p>
            <a:pPr indent="542925" algn="just"/>
            <a:r>
              <a:rPr lang="ru-RU" sz="1400" b="1" i="1" dirty="0" smtClean="0">
                <a:latin typeface="Times New Roman" pitchFamily="18" charset="0"/>
                <a:cs typeface="Times New Roman" pitchFamily="18" charset="0"/>
              </a:rPr>
              <a:t>3.3. </a:t>
            </a:r>
            <a:r>
              <a:rPr lang="ru-RU" sz="1400" b="1" i="1" dirty="0" smtClean="0">
                <a:solidFill>
                  <a:srgbClr val="FF0000"/>
                </a:solidFill>
                <a:latin typeface="Times New Roman" pitchFamily="18" charset="0"/>
                <a:cs typeface="Times New Roman" pitchFamily="18" charset="0"/>
              </a:rPr>
              <a:t>11.02.16</a:t>
            </a:r>
            <a:r>
              <a:rPr lang="ru-RU" sz="1400" b="1" i="1" dirty="0" smtClean="0">
                <a:latin typeface="Times New Roman" pitchFamily="18" charset="0"/>
                <a:cs typeface="Times New Roman" pitchFamily="18" charset="0"/>
              </a:rPr>
              <a:t> «Монтаж, техническое обслуживание и ремонт</a:t>
            </a:r>
            <a:br>
              <a:rPr lang="ru-RU" sz="1400" b="1" i="1" dirty="0" smtClean="0">
                <a:latin typeface="Times New Roman" pitchFamily="18" charset="0"/>
                <a:cs typeface="Times New Roman" pitchFamily="18" charset="0"/>
              </a:rPr>
            </a:br>
            <a:r>
              <a:rPr lang="ru-RU" sz="1400" b="1" i="1" dirty="0" smtClean="0">
                <a:latin typeface="Times New Roman" pitchFamily="18" charset="0"/>
                <a:cs typeface="Times New Roman" pitchFamily="18" charset="0"/>
              </a:rPr>
              <a:t>электронных приборов и устройств», квалификация – «Специалист по электронным приборам и устройствам».</a:t>
            </a:r>
          </a:p>
          <a:p>
            <a:pPr indent="542925" algn="just"/>
            <a:r>
              <a:rPr lang="ru-RU" sz="1400" b="1" i="1" dirty="0" smtClean="0">
                <a:latin typeface="Times New Roman" pitchFamily="18" charset="0"/>
                <a:cs typeface="Times New Roman" pitchFamily="18" charset="0"/>
              </a:rPr>
              <a:t>3.4. </a:t>
            </a:r>
            <a:r>
              <a:rPr lang="ru-RU" sz="1400" b="1" i="1" dirty="0" smtClean="0">
                <a:solidFill>
                  <a:srgbClr val="FF0000"/>
                </a:solidFill>
                <a:latin typeface="Times New Roman" pitchFamily="18" charset="0"/>
                <a:cs typeface="Times New Roman" pitchFamily="18" charset="0"/>
              </a:rPr>
              <a:t>26.02.05 </a:t>
            </a:r>
            <a:r>
              <a:rPr lang="ru-RU" sz="1400" b="1" i="1" dirty="0" smtClean="0">
                <a:latin typeface="Times New Roman" pitchFamily="18" charset="0"/>
                <a:cs typeface="Times New Roman" pitchFamily="18" charset="0"/>
              </a:rPr>
              <a:t>«Эксплуатация судовых энергетических установок», квалификация – «Техник-судомеханик».</a:t>
            </a:r>
          </a:p>
          <a:p>
            <a:pPr indent="542925" algn="just"/>
            <a:r>
              <a:rPr lang="ru-RU" sz="1400" b="1" i="1" dirty="0" smtClean="0">
                <a:latin typeface="Times New Roman" pitchFamily="18" charset="0"/>
                <a:cs typeface="Times New Roman" pitchFamily="18" charset="0"/>
              </a:rPr>
              <a:t>3.5. </a:t>
            </a:r>
            <a:r>
              <a:rPr lang="ru-RU" sz="1400" b="1" i="1" dirty="0" smtClean="0">
                <a:solidFill>
                  <a:srgbClr val="FF0000"/>
                </a:solidFill>
                <a:latin typeface="Times New Roman" pitchFamily="18" charset="0"/>
                <a:cs typeface="Times New Roman" pitchFamily="18" charset="0"/>
              </a:rPr>
              <a:t>26.02.06 </a:t>
            </a:r>
            <a:r>
              <a:rPr lang="ru-RU" sz="1400" b="1" i="1" dirty="0" smtClean="0">
                <a:latin typeface="Times New Roman" pitchFamily="18" charset="0"/>
                <a:cs typeface="Times New Roman" pitchFamily="18" charset="0"/>
              </a:rPr>
              <a:t>«Эксплуатация судового электрооборудования и средств автоматики», квалификация – «Техник-электромеханик».</a:t>
            </a:r>
          </a:p>
          <a:p>
            <a:pPr indent="542925" algn="just"/>
            <a:endParaRPr lang="ru-RU" sz="1400" b="1" i="1" dirty="0" smtClean="0">
              <a:latin typeface="Times New Roman" pitchFamily="18" charset="0"/>
              <a:cs typeface="Times New Roman" pitchFamily="18" charset="0"/>
            </a:endParaRPr>
          </a:p>
          <a:p>
            <a:pPr indent="542925" algn="just"/>
            <a:endParaRPr lang="ru-RU" sz="1400" b="1" i="1" dirty="0" smtClean="0">
              <a:latin typeface="Times New Roman" pitchFamily="18" charset="0"/>
              <a:cs typeface="Times New Roman" pitchFamily="18" charset="0"/>
            </a:endParaRPr>
          </a:p>
          <a:p>
            <a:pPr indent="542925" algn="just"/>
            <a:endParaRPr lang="ru-RU" sz="1400" b="1" i="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99988"/>
            <a:ext cx="757242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БАЛТИЙСКОЕ ВЫСШЕЕ ВОЕННО-МОРСКОЕ</a:t>
            </a: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УЧИЛИЩЕ</a:t>
            </a: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им. </a:t>
            </a:r>
            <a:r>
              <a:rPr lang="ru-RU" b="1" dirty="0" smtClean="0">
                <a:latin typeface="Times New Roman" pitchFamily="18" charset="0"/>
                <a:ea typeface="Times New Roman" pitchFamily="18" charset="0"/>
                <a:cs typeface="Times New Roman" pitchFamily="18" charset="0"/>
              </a:rPr>
              <a:t>АДМИРАЛА Ф.Ф. УШАКОВА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Текст 18"/>
          <p:cNvSpPr>
            <a:spLocks noGrp="1"/>
          </p:cNvSpPr>
          <p:nvPr>
            <p:ph type="body" sz="half" idx="2"/>
          </p:nvPr>
        </p:nvSpPr>
        <p:spPr>
          <a:xfrm>
            <a:off x="5861057" y="1171558"/>
            <a:ext cx="3643338" cy="3643338"/>
          </a:xfrm>
          <a:solidFill>
            <a:schemeClr val="tx2">
              <a:lumMod val="65000"/>
              <a:lumOff val="35000"/>
            </a:schemeClr>
          </a:solidFill>
        </p:spPr>
        <p:txBody>
          <a:bodyPr/>
          <a:lstStyle/>
          <a:p>
            <a:r>
              <a:rPr lang="ru-RU" sz="2100" dirty="0" smtClean="0">
                <a:solidFill>
                  <a:schemeClr val="bg1"/>
                </a:solidFill>
                <a:latin typeface="Arial Black" pitchFamily="34" charset="0"/>
              </a:rPr>
              <a:t>Балтийское высшее военно-морское училище – готовит специалистов с высшим и средним профессиональным военно-специальным образованием в интересах военно-морского флота Вооруженных сил РФ</a:t>
            </a:r>
            <a:endParaRPr lang="ru-RU" sz="2000" dirty="0">
              <a:solidFill>
                <a:schemeClr val="bg1"/>
              </a:solidFill>
              <a:latin typeface="Arial Black" pitchFamily="34" charset="0"/>
            </a:endParaRPr>
          </a:p>
        </p:txBody>
      </p:sp>
      <p:sp>
        <p:nvSpPr>
          <p:cNvPr id="22" name="Прямоугольник 21"/>
          <p:cNvSpPr/>
          <p:nvPr/>
        </p:nvSpPr>
        <p:spPr>
          <a:xfrm>
            <a:off x="574645" y="4814896"/>
            <a:ext cx="8858312" cy="2246769"/>
          </a:xfrm>
          <a:prstGeom prst="rect">
            <a:avLst/>
          </a:prstGeom>
        </p:spPr>
        <p:txBody>
          <a:bodyPr wrap="square">
            <a:spAutoFit/>
          </a:bodyPr>
          <a:lstStyle/>
          <a:p>
            <a:pPr algn="just"/>
            <a:r>
              <a:rPr lang="ru-RU" sz="1400" b="1" dirty="0" smtClean="0">
                <a:latin typeface="Times New Roman" pitchFamily="18" charset="0"/>
                <a:cs typeface="Times New Roman" pitchFamily="18" charset="0"/>
              </a:rPr>
              <a:t>Свою историю Балтийское высшее военно-морское училище (далее – БВВМУ) ведёт с 1948 года, когда было образовано 2-е Балтийское высшее военно-морское училище, которое действовало как самостоятельное военно-учебное заведение до 2009 года.  С 2009 года до 2023 года учебное заведение ведет образовательную деятельность как филиал Военно-учебного научного центра Военно-морского флота «Военно-морская академия». </a:t>
            </a:r>
          </a:p>
          <a:p>
            <a:pPr algn="just"/>
            <a:r>
              <a:rPr lang="ru-RU" sz="1400" b="1" dirty="0" smtClean="0">
                <a:latin typeface="Times New Roman" pitchFamily="18" charset="0"/>
                <a:cs typeface="Times New Roman" pitchFamily="18" charset="0"/>
              </a:rPr>
              <a:t>С 2023 года, после реорганизации ВУНЦ  ВМФ «ВМА», БВВМУ вновь ведет образовательную деятельность как самостоятельное военно-учебное заведение Вооруженных сил Российской Федерации в интересах Военно-морского флота России и осуществляет подготовку специалистов по образовательным программам высшего образования с полной военно-специальной подготовкой и среднего профессионального образования со средней военно-специальной подготовкой.</a:t>
            </a:r>
          </a:p>
        </p:txBody>
      </p:sp>
      <p:sp>
        <p:nvSpPr>
          <p:cNvPr id="23" name="Прямоугольник 22"/>
          <p:cNvSpPr/>
          <p:nvPr/>
        </p:nvSpPr>
        <p:spPr>
          <a:xfrm flipV="1">
            <a:off x="3146413" y="5837053"/>
            <a:ext cx="6286544" cy="307777"/>
          </a:xfrm>
          <a:prstGeom prst="rect">
            <a:avLst/>
          </a:prstGeom>
        </p:spPr>
        <p:txBody>
          <a:bodyPr wrap="square">
            <a:spAutoFit/>
          </a:bodyPr>
          <a:lstStyle/>
          <a:p>
            <a:pPr algn="just"/>
            <a:r>
              <a:rPr lang="ru-RU" sz="1400" b="1" dirty="0" smtClean="0">
                <a:latin typeface="Times New Roman" pitchFamily="18" charset="0"/>
                <a:cs typeface="Times New Roman" pitchFamily="18" charset="0"/>
              </a:rPr>
              <a:t>.</a:t>
            </a:r>
            <a:endParaRPr lang="ru-RU" sz="1400" dirty="0"/>
          </a:p>
        </p:txBody>
      </p:sp>
      <p:pic>
        <p:nvPicPr>
          <p:cNvPr id="15" name="Picture 2"/>
          <p:cNvPicPr>
            <a:picLocks noChangeAspect="1" noChangeArrowheads="1"/>
          </p:cNvPicPr>
          <p:nvPr/>
        </p:nvPicPr>
        <p:blipFill>
          <a:blip r:embed="rId5"/>
          <a:srcRect/>
          <a:stretch>
            <a:fillRect/>
          </a:stretch>
        </p:blipFill>
        <p:spPr bwMode="auto">
          <a:xfrm>
            <a:off x="8575701" y="171426"/>
            <a:ext cx="884657" cy="1028682"/>
          </a:xfrm>
          <a:prstGeom prst="rect">
            <a:avLst/>
          </a:prstGeom>
          <a:noFill/>
          <a:ln w="9525">
            <a:noFill/>
            <a:miter lim="800000"/>
            <a:headEnd/>
            <a:tailEnd/>
          </a:ln>
          <a:effectLst/>
        </p:spPr>
      </p:pic>
      <p:pic>
        <p:nvPicPr>
          <p:cNvPr id="17" name="Рисунок 16"/>
          <p:cNvPicPr/>
          <p:nvPr/>
        </p:nvPicPr>
        <p:blipFill>
          <a:blip r:embed="rId6"/>
          <a:srcRect l="1764" t="20889" r="44658" b="9699"/>
          <a:stretch>
            <a:fillRect/>
          </a:stretch>
        </p:blipFill>
        <p:spPr bwMode="auto">
          <a:xfrm>
            <a:off x="788959" y="1171558"/>
            <a:ext cx="5072098" cy="3643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835824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БАЛТИЙСКОЕ ВЫСШЕЕ ВОЕННО-МОРСКОЕ УЧИЛИЩЕ им. АДМИРАЛА Ф.Ф. УШАКОВА</a:t>
            </a:r>
            <a:endParaRPr lang="ru-RU" dirty="0" smtClean="0">
              <a:latin typeface="Times New Roman" pitchFamily="18" charset="0"/>
              <a:cs typeface="Times New Roman" pitchFamily="18" charset="0"/>
            </a:endParaRPr>
          </a:p>
        </p:txBody>
      </p:sp>
      <p:sp>
        <p:nvSpPr>
          <p:cNvPr id="15" name="Прямоугольник 14"/>
          <p:cNvSpPr/>
          <p:nvPr/>
        </p:nvSpPr>
        <p:spPr>
          <a:xfrm>
            <a:off x="788959" y="742930"/>
            <a:ext cx="8572560" cy="7201972"/>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образования «Балтийское высшее военно-морское училище имени адмирала Ф.Ф. Ушакова» (далее – БВВМУ) осуществляет подготовку специалистов по следующим специальностям:</a:t>
            </a:r>
          </a:p>
          <a:p>
            <a:pPr indent="542925" algn="just"/>
            <a:r>
              <a:rPr lang="ru-RU" sz="1400" b="1" dirty="0" smtClean="0">
                <a:latin typeface="Times New Roman" pitchFamily="18" charset="0"/>
                <a:cs typeface="Times New Roman" pitchFamily="18" charset="0"/>
              </a:rPr>
              <a:t>1. Программы высшего образования (с присвоением по окончании воинского звания «лейтенант»): </a:t>
            </a:r>
          </a:p>
          <a:p>
            <a:pPr indent="542925" algn="just"/>
            <a:r>
              <a:rPr lang="ru-RU" sz="1400" b="1" i="1" dirty="0" smtClean="0">
                <a:latin typeface="Times New Roman" pitchFamily="18" charset="0"/>
                <a:cs typeface="Times New Roman" pitchFamily="18" charset="0"/>
              </a:rPr>
              <a:t>1.1. </a:t>
            </a:r>
            <a:r>
              <a:rPr lang="ru-RU" sz="1400" b="1" i="1" dirty="0" smtClean="0">
                <a:solidFill>
                  <a:srgbClr val="FF0000"/>
                </a:solidFill>
                <a:latin typeface="Times New Roman" pitchFamily="18" charset="0"/>
                <a:cs typeface="Times New Roman" pitchFamily="18" charset="0"/>
              </a:rPr>
              <a:t>11.00.00</a:t>
            </a:r>
            <a:r>
              <a:rPr lang="ru-RU" sz="1400" b="1" i="1" dirty="0" smtClean="0">
                <a:latin typeface="Times New Roman" pitchFamily="18" charset="0"/>
                <a:cs typeface="Times New Roman" pitchFamily="18" charset="0"/>
              </a:rPr>
              <a:t> «Электроника, радиотехника и системы связи»; </a:t>
            </a:r>
            <a:r>
              <a:rPr lang="ru-RU" sz="1400" b="1" i="1" dirty="0" smtClean="0">
                <a:solidFill>
                  <a:srgbClr val="FF0000"/>
                </a:solidFill>
                <a:latin typeface="Times New Roman" pitchFamily="18" charset="0"/>
                <a:cs typeface="Times New Roman" pitchFamily="18" charset="0"/>
              </a:rPr>
              <a:t>11.05.02 </a:t>
            </a:r>
            <a:r>
              <a:rPr lang="ru-RU" sz="1400" b="1" i="1" dirty="0" smtClean="0">
                <a:latin typeface="Times New Roman" pitchFamily="18" charset="0"/>
                <a:cs typeface="Times New Roman" pitchFamily="18" charset="0"/>
              </a:rPr>
              <a:t>«Специальные радиотехнические системы», квалификация – «Инженер специальных радиотехнических систем».</a:t>
            </a:r>
          </a:p>
          <a:p>
            <a:pPr indent="542925" algn="just"/>
            <a:r>
              <a:rPr lang="ru-RU" sz="1400" b="1" i="1" dirty="0" smtClean="0">
                <a:latin typeface="Times New Roman" pitchFamily="18" charset="0"/>
                <a:cs typeface="Times New Roman" pitchFamily="18" charset="0"/>
              </a:rPr>
              <a:t>1.2. </a:t>
            </a:r>
            <a:r>
              <a:rPr lang="ru-RU" sz="1400" b="1" i="1" dirty="0" smtClean="0">
                <a:solidFill>
                  <a:srgbClr val="FF0000"/>
                </a:solidFill>
                <a:latin typeface="Times New Roman" pitchFamily="18" charset="0"/>
                <a:cs typeface="Times New Roman" pitchFamily="18" charset="0"/>
              </a:rPr>
              <a:t>11.05.04</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Инфокоммуникационные</a:t>
            </a:r>
            <a:r>
              <a:rPr lang="ru-RU" sz="1400" b="1" i="1" dirty="0" smtClean="0">
                <a:latin typeface="Times New Roman" pitchFamily="18" charset="0"/>
                <a:cs typeface="Times New Roman" pitchFamily="18" charset="0"/>
              </a:rPr>
              <a:t> технологии и системы специальной связи», квалификация – «Инженер».</a:t>
            </a:r>
          </a:p>
          <a:p>
            <a:pPr indent="542925" algn="just"/>
            <a:r>
              <a:rPr lang="ru-RU" sz="1400" b="1" i="1" dirty="0" smtClean="0">
                <a:latin typeface="Times New Roman" pitchFamily="18" charset="0"/>
                <a:cs typeface="Times New Roman" pitchFamily="18" charset="0"/>
              </a:rPr>
              <a:t>1.3. </a:t>
            </a:r>
            <a:r>
              <a:rPr lang="ru-RU" sz="1400" b="1" i="1" dirty="0" smtClean="0">
                <a:solidFill>
                  <a:srgbClr val="FF0000"/>
                </a:solidFill>
                <a:latin typeface="Times New Roman" pitchFamily="18" charset="0"/>
                <a:cs typeface="Times New Roman" pitchFamily="18" charset="0"/>
              </a:rPr>
              <a:t>26.00.00</a:t>
            </a:r>
            <a:r>
              <a:rPr lang="ru-RU" sz="1400" b="1" i="1" dirty="0" smtClean="0">
                <a:latin typeface="Times New Roman" pitchFamily="18" charset="0"/>
                <a:cs typeface="Times New Roman" pitchFamily="18" charset="0"/>
              </a:rPr>
              <a:t> «Техника и технологии кораблестроения и водного транспорта», </a:t>
            </a:r>
            <a:r>
              <a:rPr lang="ru-RU" sz="1400" b="1" i="1" dirty="0" smtClean="0">
                <a:solidFill>
                  <a:srgbClr val="FF0000"/>
                </a:solidFill>
                <a:latin typeface="Times New Roman" pitchFamily="18" charset="0"/>
                <a:cs typeface="Times New Roman" pitchFamily="18" charset="0"/>
              </a:rPr>
              <a:t>26.05.04</a:t>
            </a:r>
            <a:r>
              <a:rPr lang="ru-RU" sz="1400" b="1" i="1" dirty="0" smtClean="0">
                <a:latin typeface="Times New Roman" pitchFamily="18" charset="0"/>
                <a:cs typeface="Times New Roman" pitchFamily="18" charset="0"/>
              </a:rPr>
              <a:t> «Применение и эксплуатация технических систем надводных кораблей и подводных лодок» квалификация – «Инженер».</a:t>
            </a:r>
          </a:p>
          <a:p>
            <a:pPr indent="542925" algn="just"/>
            <a:r>
              <a:rPr lang="ru-RU" sz="1400" b="1" dirty="0" smtClean="0">
                <a:latin typeface="Times New Roman" pitchFamily="18" charset="0"/>
                <a:cs typeface="Times New Roman" pitchFamily="18" charset="0"/>
              </a:rPr>
              <a:t>2. Программы среднего профессионального образования (с присвоением по окончании воинского звания «мичман»):</a:t>
            </a:r>
          </a:p>
          <a:p>
            <a:pPr indent="542925" algn="just"/>
            <a:r>
              <a:rPr lang="ru-RU" sz="1400" b="1" i="1" dirty="0" smtClean="0">
                <a:latin typeface="Times New Roman" pitchFamily="18" charset="0"/>
                <a:cs typeface="Times New Roman" pitchFamily="18" charset="0"/>
              </a:rPr>
              <a:t>2.1. «Электроника, радиотехника и системы связи», «Системы радиосвязи, мобильной связи</a:t>
            </a:r>
            <a:br>
              <a:rPr lang="ru-RU" sz="1400" b="1" i="1" dirty="0" smtClean="0">
                <a:latin typeface="Times New Roman" pitchFamily="18" charset="0"/>
                <a:cs typeface="Times New Roman" pitchFamily="18" charset="0"/>
              </a:rPr>
            </a:br>
            <a:r>
              <a:rPr lang="ru-RU" sz="1400" b="1" i="1" dirty="0" smtClean="0">
                <a:latin typeface="Times New Roman" pitchFamily="18" charset="0"/>
                <a:cs typeface="Times New Roman" pitchFamily="18" charset="0"/>
              </a:rPr>
              <a:t>и телерадиовещания», квалификация – «Специалист по системам радиосвязи, мобильной связи и телерадиовещания».</a:t>
            </a:r>
          </a:p>
          <a:p>
            <a:pPr indent="542925" algn="just"/>
            <a:r>
              <a:rPr lang="ru-RU" sz="1400" b="1" i="1" dirty="0" smtClean="0">
                <a:latin typeface="Times New Roman" pitchFamily="18" charset="0"/>
                <a:cs typeface="Times New Roman" pitchFamily="18" charset="0"/>
              </a:rPr>
              <a:t>2.2. «Техника и технологии кораблестроения и водного транспорта» «Эксплуатация судового электрооборудования и средств автоматики», квалификация – «Техник-электромеханик».</a:t>
            </a:r>
          </a:p>
          <a:p>
            <a:pPr indent="542925" algn="just"/>
            <a:r>
              <a:rPr lang="ru-RU" sz="1400" b="1" dirty="0" smtClean="0">
                <a:latin typeface="Times New Roman" pitchFamily="18" charset="0"/>
                <a:cs typeface="Times New Roman" pitchFamily="18" charset="0"/>
              </a:rPr>
              <a:t>Срок обучения по всем специальностям высшего образования – 5 лет. Срок обучения по всем специальностям среднего профессионального образования – 2 года 10 месяцев.</a:t>
            </a:r>
          </a:p>
          <a:p>
            <a:pPr indent="542925" algn="just"/>
            <a:r>
              <a:rPr lang="ru-RU" sz="1400" b="1" dirty="0" smtClean="0">
                <a:latin typeface="Times New Roman" pitchFamily="18" charset="0"/>
                <a:cs typeface="Times New Roman" pitchFamily="18" charset="0"/>
              </a:rPr>
              <a:t>Оценка уровня общеобразовательной подготовленности кандидатов, поступающих на обучение по специальностям высшего образования, проводится по математике (профильный уровень), физике и русскому языку по результатам ЕГЭ. Оценка уровня общеобразовательной подготовленности кандидатов из числа лиц, получивших среднее профессиональное образование, проводится ВУЗом самостоятельно или кандидат использует результаты ЕГЭ по соответствующим общеобразовательным предметам. Для поступления на обучение по программам со средней военно-специальной подготовкой учитываются оценки среднего балла аттестата. </a:t>
            </a:r>
          </a:p>
          <a:p>
            <a:pPr algn="r"/>
            <a:r>
              <a:rPr lang="ru-RU" sz="1400" b="1" dirty="0" smtClean="0">
                <a:latin typeface="Times New Roman" pitchFamily="18" charset="0"/>
                <a:cs typeface="Times New Roman" pitchFamily="18" charset="0"/>
              </a:rPr>
              <a:t>Адрес: 236036, г. Калининград, Советский проспект, д. 82;</a:t>
            </a:r>
            <a:endParaRPr lang="en-US" sz="1400" b="1" dirty="0" smtClean="0">
              <a:latin typeface="Times New Roman" pitchFamily="18" charset="0"/>
              <a:cs typeface="Times New Roman" pitchFamily="18" charset="0"/>
            </a:endParaRPr>
          </a:p>
          <a:p>
            <a:pPr algn="r"/>
            <a:r>
              <a:rPr lang="ru-RU" sz="1400" b="1" dirty="0" smtClean="0">
                <a:latin typeface="Times New Roman" pitchFamily="18" charset="0"/>
                <a:cs typeface="Times New Roman" pitchFamily="18" charset="0"/>
              </a:rPr>
              <a:t>Телефон: 8 (4012) 93-52-108; </a:t>
            </a:r>
            <a:r>
              <a:rPr lang="en-US" sz="1400" b="1" dirty="0" smtClean="0">
                <a:latin typeface="Times New Roman" pitchFamily="18" charset="0"/>
                <a:cs typeface="Times New Roman" pitchFamily="18" charset="0"/>
              </a:rPr>
              <a:t>e-mail</a:t>
            </a:r>
            <a:r>
              <a:rPr lang="ru-RU" sz="1400" b="1" dirty="0" smtClean="0">
                <a:latin typeface="Times New Roman" pitchFamily="18" charset="0"/>
                <a:cs typeface="Times New Roman" pitchFamily="18" charset="0"/>
              </a:rPr>
              <a:t>: </a:t>
            </a:r>
            <a:r>
              <a:rPr lang="en-US" sz="1400" b="1" dirty="0" smtClean="0">
                <a:latin typeface="Times New Roman" pitchFamily="18" charset="0"/>
                <a:cs typeface="Times New Roman" pitchFamily="18" charset="0"/>
              </a:rPr>
              <a:t>vunc-vmf-bvmi@mil.ru</a:t>
            </a:r>
            <a:r>
              <a:rPr lang="ru-RU" sz="1400" b="1" dirty="0" smtClean="0">
                <a:latin typeface="Times New Roman" pitchFamily="18" charset="0"/>
                <a:cs typeface="Times New Roman" pitchFamily="18" charset="0"/>
              </a:rPr>
              <a:t>;</a:t>
            </a:r>
          </a:p>
          <a:p>
            <a:pPr indent="542925" algn="just"/>
            <a:endParaRPr lang="ru-RU" sz="1400" b="1" dirty="0" smtClean="0">
              <a:latin typeface="Times New Roman" pitchFamily="18" charset="0"/>
              <a:cs typeface="Times New Roman" pitchFamily="18" charset="0"/>
            </a:endParaRPr>
          </a:p>
          <a:p>
            <a:pPr indent="542925" algn="just"/>
            <a:endParaRPr lang="ru-RU" sz="1400" b="1" i="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7500989"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ТИХООКЕАНСКОЕ ВЫСШЕЕ ВОЕННО-МОРСКОЕ УЧИЛИЩЕ им. С.О. МАКАРОВА (г. ВЛАДИВОСТОК)</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Текст 18"/>
          <p:cNvSpPr>
            <a:spLocks noGrp="1"/>
          </p:cNvSpPr>
          <p:nvPr>
            <p:ph type="body" sz="half" idx="2"/>
          </p:nvPr>
        </p:nvSpPr>
        <p:spPr>
          <a:xfrm>
            <a:off x="5861057" y="1171558"/>
            <a:ext cx="3643338" cy="3643338"/>
          </a:xfrm>
          <a:solidFill>
            <a:schemeClr val="tx2">
              <a:lumMod val="65000"/>
              <a:lumOff val="35000"/>
            </a:schemeClr>
          </a:solidFill>
        </p:spPr>
        <p:txBody>
          <a:bodyPr/>
          <a:lstStyle/>
          <a:p>
            <a:r>
              <a:rPr lang="ru-RU" sz="2100" dirty="0" smtClean="0">
                <a:solidFill>
                  <a:schemeClr val="bg1"/>
                </a:solidFill>
                <a:latin typeface="Arial Black" pitchFamily="34" charset="0"/>
              </a:rPr>
              <a:t>Тихоокеанское высшее военно-морское училище – готовит специалистов с высшим и средним профессиональным военно-специальным образованием в интересах военно-морского флота Вооруженных сил РФ</a:t>
            </a:r>
            <a:endParaRPr lang="ru-RU" sz="2000" dirty="0">
              <a:solidFill>
                <a:schemeClr val="bg1"/>
              </a:solidFill>
              <a:latin typeface="Arial Black" pitchFamily="34" charset="0"/>
            </a:endParaRPr>
          </a:p>
        </p:txBody>
      </p:sp>
      <p:sp>
        <p:nvSpPr>
          <p:cNvPr id="22" name="Прямоугольник 21"/>
          <p:cNvSpPr/>
          <p:nvPr/>
        </p:nvSpPr>
        <p:spPr>
          <a:xfrm>
            <a:off x="646083" y="4814896"/>
            <a:ext cx="8858312" cy="2462213"/>
          </a:xfrm>
          <a:prstGeom prst="rect">
            <a:avLst/>
          </a:prstGeom>
        </p:spPr>
        <p:txBody>
          <a:bodyPr wrap="square">
            <a:spAutoFit/>
          </a:bodyPr>
          <a:lstStyle/>
          <a:p>
            <a:pPr algn="just"/>
            <a:r>
              <a:rPr lang="ru-RU" sz="1400" b="1" dirty="0" smtClean="0">
                <a:latin typeface="Times New Roman" pitchFamily="18" charset="0"/>
                <a:cs typeface="Times New Roman" pitchFamily="18" charset="0"/>
              </a:rPr>
              <a:t>18 октября 1937 года на основании Постановления Совета Народных Комиссаров о расширении сети военно-морских учебных заведений была издана Директива о формировании в г. Владивосток 3-го Военно-морского училища Рабоче-крестьянской Красной Армии. 5 мая 1939 года 3-е ВМУ переименовано в Тихоокеанское военно-морское училище. </a:t>
            </a:r>
          </a:p>
          <a:p>
            <a:pPr algn="just"/>
            <a:r>
              <a:rPr lang="ru-RU" sz="1400" b="1" dirty="0" smtClean="0">
                <a:latin typeface="Times New Roman" pitchFamily="18" charset="0"/>
                <a:cs typeface="Times New Roman" pitchFamily="18" charset="0"/>
              </a:rPr>
              <a:t>В настоящее время ТОВВМУ имени С.О.Макарова – одна из основных баз военно-морского образования, обеспечивающая кадрами флот России, известная высоким качеством военной и профессиональной подготовки, подготовившая тысячи морских офицеров, одно из лучших военно-морских вузов России. В стенах прославленного учебного заведения подготовлено более 18 тысяч офицеров, из которых более 240 стали адмиралами. 16 выпускников и сотрудников училища получили звания Героя Советского Союза и России. В  училище действуют факультеты: Кораблевождения и минно-торпедного вооружения; Средней военно-специальной подготовки; Профессиональной переподготовки и повышения квалификации.</a:t>
            </a:r>
            <a:r>
              <a:rPr lang="ru-RU" sz="1400" dirty="0" smtClean="0"/>
              <a:t> </a:t>
            </a:r>
            <a:endParaRPr lang="ru-RU" sz="1400" b="1" dirty="0">
              <a:latin typeface="Times New Roman" pitchFamily="18" charset="0"/>
              <a:cs typeface="Times New Roman" pitchFamily="18" charset="0"/>
            </a:endParaRPr>
          </a:p>
        </p:txBody>
      </p:sp>
      <p:sp>
        <p:nvSpPr>
          <p:cNvPr id="23" name="Прямоугольник 22"/>
          <p:cNvSpPr/>
          <p:nvPr/>
        </p:nvSpPr>
        <p:spPr>
          <a:xfrm flipV="1">
            <a:off x="3146413" y="5837053"/>
            <a:ext cx="6286544" cy="307777"/>
          </a:xfrm>
          <a:prstGeom prst="rect">
            <a:avLst/>
          </a:prstGeom>
        </p:spPr>
        <p:txBody>
          <a:bodyPr wrap="square">
            <a:spAutoFit/>
          </a:bodyPr>
          <a:lstStyle/>
          <a:p>
            <a:pPr algn="just"/>
            <a:r>
              <a:rPr lang="ru-RU" sz="1400" b="1" dirty="0" smtClean="0">
                <a:latin typeface="Times New Roman" pitchFamily="18" charset="0"/>
                <a:cs typeface="Times New Roman" pitchFamily="18" charset="0"/>
              </a:rPr>
              <a:t>.</a:t>
            </a:r>
            <a:endParaRPr lang="ru-RU" sz="1400" dirty="0"/>
          </a:p>
        </p:txBody>
      </p:sp>
      <p:pic>
        <p:nvPicPr>
          <p:cNvPr id="15" name="Рисунок 14" descr="https://ens.mil.ru/files/morf/tvvmu.jpg"/>
          <p:cNvPicPr/>
          <p:nvPr/>
        </p:nvPicPr>
        <p:blipFill>
          <a:blip r:embed="rId5">
            <a:extLst>
              <a:ext uri="{28A0092B-C50C-407E-A947-70E740481C1C}">
                <a14:useLocalDpi xmlns:a14="http://schemas.microsoft.com/office/drawing/2010/main" val="0"/>
              </a:ext>
            </a:extLst>
          </a:blip>
          <a:srcRect/>
          <a:stretch>
            <a:fillRect/>
          </a:stretch>
        </p:blipFill>
        <p:spPr bwMode="auto">
          <a:xfrm>
            <a:off x="717521" y="1171558"/>
            <a:ext cx="5143536" cy="3643338"/>
          </a:xfrm>
          <a:prstGeom prst="rect">
            <a:avLst/>
          </a:prstGeom>
          <a:noFill/>
          <a:ln>
            <a:noFill/>
          </a:ln>
        </p:spPr>
      </p:pic>
      <p:pic>
        <p:nvPicPr>
          <p:cNvPr id="16" name="Picture 2"/>
          <p:cNvPicPr>
            <a:picLocks noChangeAspect="1" noChangeArrowheads="1"/>
          </p:cNvPicPr>
          <p:nvPr/>
        </p:nvPicPr>
        <p:blipFill>
          <a:blip r:embed="rId6"/>
          <a:srcRect/>
          <a:stretch>
            <a:fillRect/>
          </a:stretch>
        </p:blipFill>
        <p:spPr bwMode="auto">
          <a:xfrm>
            <a:off x="8647139" y="171426"/>
            <a:ext cx="850885" cy="10286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574777" y="171426"/>
            <a:ext cx="735811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ТИХООКЕАНСКОЕ ВЫСШЕЕ ВОЕННО-МОРСКОЕ УЧИЛИЩЕ имени С.О. МАКАРОВА (г. ВЛАДИВОСТОК)</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7" name="Прямоугольник 26"/>
          <p:cNvSpPr/>
          <p:nvPr/>
        </p:nvSpPr>
        <p:spPr>
          <a:xfrm>
            <a:off x="646083" y="957244"/>
            <a:ext cx="8786874" cy="6524863"/>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образования «Тихоокеанское высшее военно-морское училище имени С.О. Макарова» (далее – ТОВВМУ) ») осуществляет подготовку специалистов по образовательным программам высшего образования с полной военно-специальной подготовкой и среднего профессионального образования со средней военно-специальной подготовкой, для Военно-морского флота Вооруженных сил Российской Федерации.</a:t>
            </a:r>
          </a:p>
          <a:p>
            <a:pPr indent="542925" algn="just"/>
            <a:r>
              <a:rPr lang="ru-RU" sz="1400" b="1" dirty="0" smtClean="0">
                <a:latin typeface="Times New Roman" pitchFamily="18" charset="0"/>
                <a:cs typeface="Times New Roman" pitchFamily="18" charset="0"/>
              </a:rPr>
              <a:t>Выпускникам по специальностям высшего образования (</a:t>
            </a:r>
            <a:r>
              <a:rPr lang="ru-RU" sz="1400" b="1" dirty="0" err="1" smtClean="0">
                <a:latin typeface="Times New Roman" pitchFamily="18" charset="0"/>
                <a:cs typeface="Times New Roman" pitchFamily="18" charset="0"/>
              </a:rPr>
              <a:t>специалитета</a:t>
            </a:r>
            <a:r>
              <a:rPr lang="ru-RU" sz="1400" b="1" dirty="0" smtClean="0">
                <a:latin typeface="Times New Roman" pitchFamily="18" charset="0"/>
                <a:cs typeface="Times New Roman" pitchFamily="18" charset="0"/>
              </a:rPr>
              <a:t>) выдается диплом о высшем образовании установленного образца по гражданской специальности с присвоением соответствующей квалификации и воинского звания «лейтенант». Выпускникам по специальностям среднего профессионального образования выдается диплом установленного образца по гражданской специальности с присвоением соответствующей квалификации и воинского звания «мичман». </a:t>
            </a:r>
          </a:p>
          <a:p>
            <a:pPr indent="542925" algn="just"/>
            <a:r>
              <a:rPr lang="ru-RU" sz="1400" b="1" dirty="0" smtClean="0">
                <a:latin typeface="Times New Roman" pitchFamily="18" charset="0"/>
                <a:cs typeface="Times New Roman" pitchFamily="18" charset="0"/>
              </a:rPr>
              <a:t>Перечень специальностей подготовки по которым осуществляется набор курсантов:</a:t>
            </a:r>
          </a:p>
          <a:p>
            <a:pPr indent="542925" algn="just"/>
            <a:r>
              <a:rPr lang="ru-RU" sz="1400" b="1" dirty="0" smtClean="0">
                <a:latin typeface="Times New Roman" pitchFamily="18" charset="0"/>
                <a:cs typeface="Times New Roman" pitchFamily="18" charset="0"/>
              </a:rPr>
              <a:t>1. Программы высшего образования:</a:t>
            </a:r>
          </a:p>
          <a:p>
            <a:pPr indent="542925" algn="just"/>
            <a:r>
              <a:rPr lang="ru-RU" sz="1400" b="1" i="1" dirty="0" smtClean="0">
                <a:latin typeface="Times New Roman" pitchFamily="18" charset="0"/>
                <a:cs typeface="Times New Roman" pitchFamily="18" charset="0"/>
              </a:rPr>
              <a:t>1.1. Гражданская </a:t>
            </a:r>
            <a:r>
              <a:rPr lang="ru-RU" sz="1400" b="1" i="1" dirty="0" smtClean="0">
                <a:solidFill>
                  <a:srgbClr val="FF0000"/>
                </a:solidFill>
                <a:latin typeface="Times New Roman" pitchFamily="18" charset="0"/>
                <a:cs typeface="Times New Roman" pitchFamily="18" charset="0"/>
              </a:rPr>
              <a:t>11.05.01</a:t>
            </a:r>
            <a:r>
              <a:rPr lang="ru-RU" sz="1400" b="1" i="1" dirty="0" smtClean="0">
                <a:latin typeface="Times New Roman" pitchFamily="18" charset="0"/>
                <a:cs typeface="Times New Roman" pitchFamily="18" charset="0"/>
              </a:rPr>
              <a:t> «Радиоэлектронные системы и комплексы», квалификация – «Инженер».</a:t>
            </a:r>
          </a:p>
          <a:p>
            <a:pPr indent="542925" algn="just"/>
            <a:r>
              <a:rPr lang="ru-RU" sz="1400" b="1" i="1" dirty="0" smtClean="0">
                <a:latin typeface="Times New Roman" pitchFamily="18" charset="0"/>
                <a:cs typeface="Times New Roman" pitchFamily="18" charset="0"/>
              </a:rPr>
              <a:t>Военная специальность: - «Применение и эксплуатация гидроакустических средств»; - «Применение и эксплуатация радиотехнических средств кораблей»; - «Эксплуатация радиоэлектронного оборудования авиационных противолодочных и ракетных комплексов морской авиации». </a:t>
            </a:r>
          </a:p>
          <a:p>
            <a:pPr indent="542925" algn="just"/>
            <a:r>
              <a:rPr lang="ru-RU" sz="1400" b="1" i="1" dirty="0" smtClean="0">
                <a:latin typeface="Times New Roman" pitchFamily="18" charset="0"/>
                <a:cs typeface="Times New Roman" pitchFamily="18" charset="0"/>
              </a:rPr>
              <a:t>1.2. Гражданская </a:t>
            </a:r>
            <a:r>
              <a:rPr lang="ru-RU" sz="1400" b="1" i="1" dirty="0" smtClean="0">
                <a:solidFill>
                  <a:srgbClr val="FF0000"/>
                </a:solidFill>
                <a:latin typeface="Times New Roman" pitchFamily="18" charset="0"/>
                <a:cs typeface="Times New Roman" pitchFamily="18" charset="0"/>
              </a:rPr>
              <a:t>11.05.04</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Инфокоммуникационные</a:t>
            </a:r>
            <a:r>
              <a:rPr lang="ru-RU" sz="1400" b="1" i="1" dirty="0" smtClean="0">
                <a:latin typeface="Times New Roman" pitchFamily="18" charset="0"/>
                <a:cs typeface="Times New Roman" pitchFamily="18" charset="0"/>
              </a:rPr>
              <a:t> технологии и системы специальной связи», квалификация – «Инженер специальных радиотехнических систем».</a:t>
            </a:r>
          </a:p>
          <a:p>
            <a:pPr indent="542925" algn="just"/>
            <a:r>
              <a:rPr lang="ru-RU" sz="1400" b="1" i="1" dirty="0" smtClean="0">
                <a:latin typeface="Times New Roman" pitchFamily="18" charset="0"/>
                <a:cs typeface="Times New Roman" pitchFamily="18" charset="0"/>
              </a:rPr>
              <a:t>Военная специальность: - «Применение и эксплуатация корабельных комплексов связи». </a:t>
            </a:r>
          </a:p>
          <a:p>
            <a:pPr indent="542925" algn="just"/>
            <a:r>
              <a:rPr lang="ru-RU" sz="1400" b="1" i="1" dirty="0" smtClean="0">
                <a:latin typeface="Times New Roman" pitchFamily="18" charset="0"/>
                <a:cs typeface="Times New Roman" pitchFamily="18" charset="0"/>
              </a:rPr>
              <a:t>1.1. Гражданская </a:t>
            </a:r>
            <a:r>
              <a:rPr lang="ru-RU" sz="1400" b="1" i="1" dirty="0" smtClean="0">
                <a:solidFill>
                  <a:srgbClr val="FF0000"/>
                </a:solidFill>
                <a:latin typeface="Times New Roman" pitchFamily="18" charset="0"/>
                <a:cs typeface="Times New Roman" pitchFamily="18" charset="0"/>
              </a:rPr>
              <a:t>26.05.04</a:t>
            </a:r>
            <a:r>
              <a:rPr lang="ru-RU" sz="1400" b="1" i="1" dirty="0" smtClean="0">
                <a:latin typeface="Times New Roman" pitchFamily="18" charset="0"/>
                <a:cs typeface="Times New Roman" pitchFamily="18" charset="0"/>
              </a:rPr>
              <a:t> «Применение и эксплуатация технических систем надводных кораблей и подводных лодок», квалификация – «Инженер».</a:t>
            </a:r>
          </a:p>
          <a:p>
            <a:pPr indent="542925" algn="just"/>
            <a:r>
              <a:rPr lang="ru-RU" sz="1400" b="1" i="1" dirty="0" smtClean="0">
                <a:latin typeface="Times New Roman" pitchFamily="18" charset="0"/>
                <a:cs typeface="Times New Roman" pitchFamily="18" charset="0"/>
              </a:rPr>
              <a:t>Военная специальность: - «Кораблевождение и эксплуатация морских средств навигации»; - «Применение и эксплуатация морского подводного вооружения подводных лодок»; - «Применение и эксплуатация морского подводного вооружения надводных кораблей».</a:t>
            </a:r>
            <a:endParaRPr lang="ru-RU" sz="1400" b="1" dirty="0" smtClean="0">
              <a:latin typeface="Times New Roman" pitchFamily="18" charset="0"/>
              <a:cs typeface="Times New Roman" pitchFamily="18" charset="0"/>
            </a:endParaRPr>
          </a:p>
          <a:p>
            <a:pPr indent="542925" algn="just"/>
            <a:r>
              <a:rPr lang="ru-RU" sz="1400" b="1" dirty="0" smtClean="0">
                <a:latin typeface="Times New Roman" pitchFamily="18" charset="0"/>
                <a:cs typeface="Times New Roman" pitchFamily="18" charset="0"/>
              </a:rPr>
              <a:t>2. Программы среднего профессионального образования:</a:t>
            </a:r>
          </a:p>
          <a:p>
            <a:pPr indent="542925" algn="just"/>
            <a:r>
              <a:rPr lang="ru-RU" sz="1400" b="1" i="1" dirty="0" smtClean="0">
                <a:latin typeface="Times New Roman" pitchFamily="18" charset="0"/>
                <a:cs typeface="Times New Roman" pitchFamily="18" charset="0"/>
              </a:rPr>
              <a:t>2.1. Гражданская </a:t>
            </a:r>
            <a:r>
              <a:rPr lang="ru-RU" sz="1400" b="1" i="1" dirty="0" smtClean="0">
                <a:solidFill>
                  <a:srgbClr val="FF0000"/>
                </a:solidFill>
                <a:latin typeface="Times New Roman" pitchFamily="18" charset="0"/>
                <a:cs typeface="Times New Roman" pitchFamily="18" charset="0"/>
              </a:rPr>
              <a:t>26.02.06</a:t>
            </a:r>
            <a:r>
              <a:rPr lang="ru-RU" sz="1400" b="1" i="1" dirty="0" smtClean="0">
                <a:latin typeface="Times New Roman" pitchFamily="18" charset="0"/>
                <a:cs typeface="Times New Roman" pitchFamily="18" charset="0"/>
              </a:rPr>
              <a:t> «Эксплуатация судового электрооборудования и средств автоматики», квалификация – «Техник-электромеханик».</a:t>
            </a:r>
          </a:p>
          <a:p>
            <a:pPr indent="542925" algn="just"/>
            <a:r>
              <a:rPr lang="ru-RU" sz="1400" b="1" i="1" dirty="0" smtClean="0">
                <a:latin typeface="Times New Roman" pitchFamily="18" charset="0"/>
                <a:cs typeface="Times New Roman" pitchFamily="18" charset="0"/>
              </a:rPr>
              <a:t>Военная специальность: - «Эксплуатация и ремонт технических средств навигации»; - «Эксплуатация и ремонт противолодочного, торпедного и минного вооружения».</a:t>
            </a:r>
            <a:endParaRPr lang="ru-RU" sz="1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574777" y="171426"/>
            <a:ext cx="735811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ТИХООКЕАНСКОЕ ВЫСШЕЕ ВОЕННО-МОРСКОЕ УЧИЛИЩЕ имени С.О. МАКАРОВА (г. ВЛАДИВОСТОК)</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7" name="Прямоугольник 26"/>
          <p:cNvSpPr/>
          <p:nvPr/>
        </p:nvSpPr>
        <p:spPr>
          <a:xfrm>
            <a:off x="717521" y="1171558"/>
            <a:ext cx="8786874" cy="523220"/>
          </a:xfrm>
          <a:prstGeom prst="rect">
            <a:avLst/>
          </a:prstGeom>
        </p:spPr>
        <p:txBody>
          <a:bodyPr wrap="square">
            <a:spAutoFit/>
          </a:bodyPr>
          <a:lstStyle/>
          <a:p>
            <a:pPr indent="542925" algn="just"/>
            <a:endParaRPr lang="ru-RU" sz="1400" b="1" dirty="0" smtClean="0">
              <a:latin typeface="Times New Roman" pitchFamily="18" charset="0"/>
              <a:cs typeface="Times New Roman" pitchFamily="18" charset="0"/>
            </a:endParaRPr>
          </a:p>
          <a:p>
            <a:pPr indent="542925" algn="just"/>
            <a:endParaRPr lang="ru-RU" sz="1400" b="1" dirty="0" smtClean="0">
              <a:latin typeface="Times New Roman" pitchFamily="18" charset="0"/>
              <a:cs typeface="Times New Roman" pitchFamily="18" charset="0"/>
            </a:endParaRPr>
          </a:p>
        </p:txBody>
      </p:sp>
      <p:sp>
        <p:nvSpPr>
          <p:cNvPr id="13" name="Прямоугольник 12"/>
          <p:cNvSpPr/>
          <p:nvPr/>
        </p:nvSpPr>
        <p:spPr>
          <a:xfrm>
            <a:off x="931835" y="814368"/>
            <a:ext cx="8429684" cy="6340197"/>
          </a:xfrm>
          <a:prstGeom prst="rect">
            <a:avLst/>
          </a:prstGeom>
        </p:spPr>
        <p:txBody>
          <a:bodyPr wrap="square">
            <a:spAutoFit/>
          </a:bodyPr>
          <a:lstStyle/>
          <a:p>
            <a:pPr indent="542925" algn="just"/>
            <a:r>
              <a:rPr lang="ru-RU" sz="1400" b="1" i="1" dirty="0" smtClean="0">
                <a:latin typeface="Times New Roman" pitchFamily="18" charset="0"/>
                <a:cs typeface="Times New Roman" pitchFamily="18" charset="0"/>
              </a:rPr>
              <a:t>2.1. Гражданская </a:t>
            </a:r>
            <a:r>
              <a:rPr lang="ru-RU" sz="1400" b="1" i="1" dirty="0" smtClean="0">
                <a:solidFill>
                  <a:srgbClr val="FF0000"/>
                </a:solidFill>
                <a:latin typeface="Times New Roman" pitchFamily="18" charset="0"/>
                <a:cs typeface="Times New Roman" pitchFamily="18" charset="0"/>
              </a:rPr>
              <a:t>11.02.18</a:t>
            </a:r>
            <a:r>
              <a:rPr lang="ru-RU" sz="1400" b="1" i="1" dirty="0" smtClean="0">
                <a:latin typeface="Times New Roman" pitchFamily="18" charset="0"/>
                <a:cs typeface="Times New Roman" pitchFamily="18" charset="0"/>
              </a:rPr>
              <a:t> «Системы радиосвязи, мобильной связи и телерадиовещания», квалификация – «Техник».</a:t>
            </a:r>
          </a:p>
          <a:p>
            <a:pPr indent="542925" algn="just"/>
            <a:r>
              <a:rPr lang="ru-RU" sz="1400" b="1" i="1" dirty="0" smtClean="0">
                <a:latin typeface="Times New Roman" pitchFamily="18" charset="0"/>
                <a:cs typeface="Times New Roman" pitchFamily="18" charset="0"/>
              </a:rPr>
              <a:t>Военная специальность: - «Эксплуатация и ремонт корабельных средств связи».</a:t>
            </a:r>
          </a:p>
          <a:p>
            <a:pPr indent="542925" algn="just"/>
            <a:r>
              <a:rPr lang="ru-RU" sz="1400" b="1" i="1" dirty="0" smtClean="0">
                <a:latin typeface="Times New Roman" pitchFamily="18" charset="0"/>
                <a:cs typeface="Times New Roman" pitchFamily="18" charset="0"/>
              </a:rPr>
              <a:t>2.2. Гражданская </a:t>
            </a:r>
            <a:r>
              <a:rPr lang="ru-RU" sz="1400" b="1" i="1" dirty="0" smtClean="0">
                <a:solidFill>
                  <a:srgbClr val="FF0000"/>
                </a:solidFill>
                <a:latin typeface="Times New Roman" pitchFamily="18" charset="0"/>
                <a:cs typeface="Times New Roman" pitchFamily="18" charset="0"/>
              </a:rPr>
              <a:t>11.02.06</a:t>
            </a:r>
            <a:r>
              <a:rPr lang="ru-RU" sz="1400" b="1" i="1" dirty="0" smtClean="0">
                <a:latin typeface="Times New Roman" pitchFamily="18" charset="0"/>
                <a:cs typeface="Times New Roman" pitchFamily="18" charset="0"/>
              </a:rPr>
              <a:t> «Техническая эксплуатация транспортного радиоэлектронного оборудования (по видам транспорта)», квалификация – «специалист по системам радиосвязи, мобильной связи и телерадиовещания».</a:t>
            </a:r>
          </a:p>
          <a:p>
            <a:pPr indent="542925" algn="just"/>
            <a:r>
              <a:rPr lang="ru-RU" sz="1400" b="1" i="1" dirty="0" smtClean="0">
                <a:latin typeface="Times New Roman" pitchFamily="18" charset="0"/>
                <a:cs typeface="Times New Roman" pitchFamily="18" charset="0"/>
              </a:rPr>
              <a:t>Военная специальность: - «Эксплуатация и ремонт радиоэлектронного оборудования самолетов».</a:t>
            </a:r>
          </a:p>
          <a:p>
            <a:pPr indent="542925" algn="just"/>
            <a:r>
              <a:rPr lang="ru-RU" sz="1400" b="1" i="1" dirty="0" smtClean="0">
                <a:latin typeface="Times New Roman" pitchFamily="18" charset="0"/>
                <a:cs typeface="Times New Roman" pitchFamily="18" charset="0"/>
              </a:rPr>
              <a:t>2.3. Гражданская </a:t>
            </a:r>
            <a:r>
              <a:rPr lang="ru-RU" sz="1400" b="1" i="1" dirty="0" smtClean="0">
                <a:solidFill>
                  <a:srgbClr val="FF0000"/>
                </a:solidFill>
                <a:latin typeface="Times New Roman" pitchFamily="18" charset="0"/>
                <a:cs typeface="Times New Roman" pitchFamily="18" charset="0"/>
              </a:rPr>
              <a:t>25.02.01</a:t>
            </a:r>
            <a:r>
              <a:rPr lang="ru-RU" sz="1400" b="1" i="1" dirty="0" smtClean="0">
                <a:latin typeface="Times New Roman" pitchFamily="18" charset="0"/>
                <a:cs typeface="Times New Roman" pitchFamily="18" charset="0"/>
              </a:rPr>
              <a:t> «Техническая эксплуатация летательных аппаратов и двигателей», квалификация – «Техник».</a:t>
            </a:r>
          </a:p>
          <a:p>
            <a:pPr indent="542925" algn="just"/>
            <a:r>
              <a:rPr lang="ru-RU" sz="1400" b="1" i="1" dirty="0" smtClean="0">
                <a:latin typeface="Times New Roman" pitchFamily="18" charset="0"/>
                <a:cs typeface="Times New Roman" pitchFamily="18" charset="0"/>
              </a:rPr>
              <a:t>Военная специальность: - «Эксплуатация и ремонт самолетов и авиационных двигателей».</a:t>
            </a:r>
          </a:p>
          <a:p>
            <a:pPr indent="542925" algn="just"/>
            <a:r>
              <a:rPr lang="ru-RU" sz="1400" b="1" i="1" dirty="0" smtClean="0">
                <a:latin typeface="Times New Roman" pitchFamily="18" charset="0"/>
                <a:cs typeface="Times New Roman" pitchFamily="18" charset="0"/>
              </a:rPr>
              <a:t>2.4. Гражданская </a:t>
            </a:r>
            <a:r>
              <a:rPr lang="ru-RU" sz="1400" b="1" i="1" dirty="0" smtClean="0">
                <a:solidFill>
                  <a:srgbClr val="FF0000"/>
                </a:solidFill>
                <a:latin typeface="Times New Roman" pitchFamily="18" charset="0"/>
                <a:cs typeface="Times New Roman" pitchFamily="18" charset="0"/>
              </a:rPr>
              <a:t>25.02.03</a:t>
            </a:r>
            <a:r>
              <a:rPr lang="ru-RU" sz="1400" b="1" i="1" dirty="0" smtClean="0">
                <a:latin typeface="Times New Roman" pitchFamily="18" charset="0"/>
                <a:cs typeface="Times New Roman" pitchFamily="18" charset="0"/>
              </a:rPr>
              <a:t> «Техническая эксплуатация электрифицированных и пилотажно-навигационных комплексов», квалификация – «Техник».</a:t>
            </a:r>
          </a:p>
          <a:p>
            <a:pPr indent="542925" algn="just"/>
            <a:r>
              <a:rPr lang="ru-RU" sz="1400" b="1" i="1" dirty="0" smtClean="0">
                <a:latin typeface="Times New Roman" pitchFamily="18" charset="0"/>
                <a:cs typeface="Times New Roman" pitchFamily="18" charset="0"/>
              </a:rPr>
              <a:t>Военная специальность: - «Эксплуатация и ремонт авиационных приборов, электрооборудования, системы автоматического управления (САУ) и пилотажно-навигационных комплексов».</a:t>
            </a:r>
            <a:r>
              <a:rPr lang="ru-RU" sz="1400" b="1" dirty="0" smtClean="0">
                <a:latin typeface="Times New Roman" pitchFamily="18" charset="0"/>
                <a:cs typeface="Times New Roman" pitchFamily="18" charset="0"/>
              </a:rPr>
              <a:t> </a:t>
            </a:r>
          </a:p>
          <a:p>
            <a:pPr indent="542925" algn="just"/>
            <a:r>
              <a:rPr lang="ru-RU" sz="1400" b="1" dirty="0" smtClean="0">
                <a:latin typeface="Times New Roman" pitchFamily="18" charset="0"/>
                <a:cs typeface="Times New Roman" pitchFamily="18" charset="0"/>
              </a:rPr>
              <a:t>Срок обучения по всем специальностям высшего образования – 5 лет. Срок обучения по всем специальностям среднего профессионального образования – 2 года 10 месяцев.</a:t>
            </a:r>
          </a:p>
          <a:p>
            <a:pPr indent="542925" algn="just"/>
            <a:r>
              <a:rPr lang="ru-RU" sz="1400" b="1" dirty="0" smtClean="0">
                <a:latin typeface="Times New Roman" pitchFamily="18" charset="0"/>
                <a:cs typeface="Times New Roman" pitchFamily="18" charset="0"/>
              </a:rPr>
              <a:t>Оценка уровня общеобразовательной подготовленности кандидатов, поступающих на обучение по специальностям высшего образования, проводится по математике (профильный уровень), физике и русскому языку по результатам ЕГЭ. Оценка уровня общеобразовательной подготовленности кандидатов из числа лиц, получивших среднее профессиональное образование, проводится ВУЗом самостоятельно или кандидат использует результаты ЕГЭ по соответствующим общеобразовательным предметам. </a:t>
            </a:r>
          </a:p>
          <a:p>
            <a:pPr indent="542925" algn="just"/>
            <a:r>
              <a:rPr lang="ru-RU" sz="1400" b="1" dirty="0" smtClean="0">
                <a:latin typeface="Times New Roman" pitchFamily="18" charset="0"/>
                <a:cs typeface="Times New Roman" pitchFamily="18" charset="0"/>
              </a:rPr>
              <a:t>Для поступления на обучение по программам со средней военно-специальной подготовкой учитываются оценки среднего балла аттестата. </a:t>
            </a:r>
          </a:p>
          <a:p>
            <a:pPr algn="r"/>
            <a:r>
              <a:rPr lang="ru-RU" sz="1400" b="1" dirty="0" smtClean="0">
                <a:latin typeface="Times New Roman" pitchFamily="18" charset="0"/>
                <a:cs typeface="Times New Roman" pitchFamily="18" charset="0"/>
              </a:rPr>
              <a:t>Адрес: 690062, г. Владивосток, пер. Камский, д. 6; </a:t>
            </a:r>
          </a:p>
          <a:p>
            <a:pPr algn="r"/>
            <a:r>
              <a:rPr lang="ru-RU" sz="1400" b="1" dirty="0" smtClean="0">
                <a:latin typeface="Times New Roman" pitchFamily="18" charset="0"/>
                <a:cs typeface="Times New Roman" pitchFamily="18" charset="0"/>
              </a:rPr>
              <a:t>Телефон: 8 (423) 233-60-06;</a:t>
            </a:r>
          </a:p>
          <a:p>
            <a:pPr algn="r"/>
            <a:r>
              <a:rPr lang="ru-RU" sz="1400" b="1" dirty="0" smtClean="0">
                <a:latin typeface="Times New Roman" pitchFamily="18" charset="0"/>
                <a:cs typeface="Times New Roman" pitchFamily="18" charset="0"/>
              </a:rPr>
              <a:t> </a:t>
            </a:r>
            <a:r>
              <a:rPr lang="en-US" sz="1400" b="1" dirty="0" smtClean="0">
                <a:latin typeface="Times New Roman" pitchFamily="18" charset="0"/>
                <a:cs typeface="Times New Roman" pitchFamily="18" charset="0"/>
              </a:rPr>
              <a:t>e-mail vunc-vmf-tovmi@mil.ru</a:t>
            </a:r>
            <a:endParaRPr lang="ru-RU" sz="1400" b="1" i="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146149" y="99988"/>
            <a:ext cx="7572428"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ЧЕРНОМОРСКОЕ ВЫСШЕЕ ВОЕННО-МОРСКОЕ ОРДЕНА КРАСНОЙ ЗВЕЗДЫ УЧИЛИЩЕ им. П.С. НАХИМОВА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 СЕВАСТОПОЛЬ)</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Текст 18"/>
          <p:cNvSpPr>
            <a:spLocks noGrp="1"/>
          </p:cNvSpPr>
          <p:nvPr>
            <p:ph type="body" sz="half" idx="2"/>
          </p:nvPr>
        </p:nvSpPr>
        <p:spPr>
          <a:xfrm>
            <a:off x="5861057" y="1171558"/>
            <a:ext cx="3643338" cy="3643338"/>
          </a:xfrm>
          <a:solidFill>
            <a:schemeClr val="tx2">
              <a:lumMod val="65000"/>
              <a:lumOff val="35000"/>
            </a:schemeClr>
          </a:solidFill>
        </p:spPr>
        <p:txBody>
          <a:bodyPr/>
          <a:lstStyle/>
          <a:p>
            <a:r>
              <a:rPr lang="ru-RU" sz="2100" dirty="0" smtClean="0">
                <a:solidFill>
                  <a:schemeClr val="bg1"/>
                </a:solidFill>
                <a:latin typeface="Arial Black" pitchFamily="34" charset="0"/>
              </a:rPr>
              <a:t>Черноморское высшее военно-морское училище – готовит специалистов с высшим и средним профессиональным военно-специальным образованием в интересах военно-морского флота Вооруженных сил РФ</a:t>
            </a:r>
            <a:endParaRPr lang="ru-RU" sz="2000" dirty="0">
              <a:solidFill>
                <a:schemeClr val="bg1"/>
              </a:solidFill>
              <a:latin typeface="Arial Black" pitchFamily="34" charset="0"/>
            </a:endParaRPr>
          </a:p>
        </p:txBody>
      </p:sp>
      <p:sp>
        <p:nvSpPr>
          <p:cNvPr id="22" name="Прямоугольник 21"/>
          <p:cNvSpPr/>
          <p:nvPr/>
        </p:nvSpPr>
        <p:spPr>
          <a:xfrm>
            <a:off x="646083" y="4743458"/>
            <a:ext cx="8858312" cy="2677656"/>
          </a:xfrm>
          <a:prstGeom prst="rect">
            <a:avLst/>
          </a:prstGeom>
        </p:spPr>
        <p:txBody>
          <a:bodyPr wrap="square">
            <a:spAutoFit/>
          </a:bodyPr>
          <a:lstStyle/>
          <a:p>
            <a:pPr algn="just"/>
            <a:r>
              <a:rPr lang="ru-RU" sz="1400" b="1" dirty="0" smtClean="0">
                <a:latin typeface="Times New Roman" pitchFamily="18" charset="0"/>
                <a:cs typeface="Times New Roman" pitchFamily="18" charset="0"/>
              </a:rPr>
              <a:t>На основании Постановления Совнаркома СССР о расширении сети военно-учебных заведений Нарком Обороны СССР издал Приказ № 035 от 1 апреля 1937 года, согласно которому предписывалось «…сформировать в Севастополе ВМУ, по подготовке командных кадров для кораблей и частей флота. Вновь сформированному училищу присвоить наименование «2-е военно-морское училище». В настоящее время Федеральное государственное казенное военное образовательное учреждение высшего образования «Черноморское высшее военно-морское училище ордена красной звезды имени П.С. Нахимова» (далее – ЧВВМУ) ») осуществляет подготовку специалистов по образовательным программам высшего образования с полной военно-специальной подготовкой и среднего профессионального образования со средней военно-специальной подготовкой, для Военно-морского флота Вооруженных сил Российской Федерации. Выпускникам по специальностям высшего образования (</a:t>
            </a:r>
            <a:r>
              <a:rPr lang="ru-RU" sz="1400" b="1" dirty="0" err="1" smtClean="0">
                <a:latin typeface="Times New Roman" pitchFamily="18" charset="0"/>
                <a:cs typeface="Times New Roman" pitchFamily="18" charset="0"/>
              </a:rPr>
              <a:t>специалитета</a:t>
            </a:r>
            <a:r>
              <a:rPr lang="ru-RU" sz="1400" b="1" dirty="0" smtClean="0">
                <a:latin typeface="Times New Roman" pitchFamily="18" charset="0"/>
                <a:cs typeface="Times New Roman" pitchFamily="18" charset="0"/>
              </a:rPr>
              <a:t>) выдается диплом о высшем  образовании  установленного образца по гражданской специальности с присвоением </a:t>
            </a:r>
            <a:r>
              <a:rPr lang="ru-RU" sz="1400" b="1" dirty="0" err="1" smtClean="0">
                <a:latin typeface="Times New Roman" pitchFamily="18" charset="0"/>
                <a:cs typeface="Times New Roman" pitchFamily="18" charset="0"/>
              </a:rPr>
              <a:t>соответству</a:t>
            </a:r>
            <a:r>
              <a:rPr lang="ru-RU" sz="1400" b="1" dirty="0" smtClean="0">
                <a:latin typeface="Times New Roman" pitchFamily="18" charset="0"/>
                <a:cs typeface="Times New Roman" pitchFamily="18" charset="0"/>
              </a:rPr>
              <a:t>-</a:t>
            </a:r>
          </a:p>
          <a:p>
            <a:pPr algn="just"/>
            <a:endParaRPr lang="ru-RU" sz="1400" b="1" dirty="0">
              <a:latin typeface="Times New Roman" pitchFamily="18" charset="0"/>
              <a:cs typeface="Times New Roman" pitchFamily="18" charset="0"/>
            </a:endParaRPr>
          </a:p>
        </p:txBody>
      </p:sp>
      <p:sp>
        <p:nvSpPr>
          <p:cNvPr id="23" name="Прямоугольник 22"/>
          <p:cNvSpPr/>
          <p:nvPr/>
        </p:nvSpPr>
        <p:spPr>
          <a:xfrm flipV="1">
            <a:off x="3146413" y="5837053"/>
            <a:ext cx="6286544" cy="307777"/>
          </a:xfrm>
          <a:prstGeom prst="rect">
            <a:avLst/>
          </a:prstGeom>
        </p:spPr>
        <p:txBody>
          <a:bodyPr wrap="square">
            <a:spAutoFit/>
          </a:bodyPr>
          <a:lstStyle/>
          <a:p>
            <a:pPr algn="just"/>
            <a:r>
              <a:rPr lang="ru-RU" sz="1400" b="1" dirty="0" smtClean="0">
                <a:latin typeface="Times New Roman" pitchFamily="18" charset="0"/>
                <a:cs typeface="Times New Roman" pitchFamily="18" charset="0"/>
              </a:rPr>
              <a:t>.</a:t>
            </a:r>
            <a:endParaRPr lang="ru-RU" sz="1400" dirty="0"/>
          </a:p>
        </p:txBody>
      </p:sp>
      <p:pic>
        <p:nvPicPr>
          <p:cNvPr id="16" name="Рисунок 15" descr="https://ens.mil.ru/files/morf/chvvmu.jpg"/>
          <p:cNvPicPr/>
          <p:nvPr/>
        </p:nvPicPr>
        <p:blipFill>
          <a:blip r:embed="rId5">
            <a:extLst>
              <a:ext uri="{28A0092B-C50C-407E-A947-70E740481C1C}">
                <a14:useLocalDpi xmlns:a14="http://schemas.microsoft.com/office/drawing/2010/main" val="0"/>
              </a:ext>
            </a:extLst>
          </a:blip>
          <a:srcRect/>
          <a:stretch>
            <a:fillRect/>
          </a:stretch>
        </p:blipFill>
        <p:spPr bwMode="auto">
          <a:xfrm>
            <a:off x="788959" y="1171558"/>
            <a:ext cx="5072098" cy="3643338"/>
          </a:xfrm>
          <a:prstGeom prst="rect">
            <a:avLst/>
          </a:prstGeom>
          <a:noFill/>
          <a:ln>
            <a:noFill/>
          </a:ln>
        </p:spPr>
      </p:pic>
      <p:pic>
        <p:nvPicPr>
          <p:cNvPr id="15" name="Picture 3"/>
          <p:cNvPicPr>
            <a:picLocks noChangeAspect="1" noChangeArrowheads="1"/>
          </p:cNvPicPr>
          <p:nvPr/>
        </p:nvPicPr>
        <p:blipFill>
          <a:blip r:embed="rId6"/>
          <a:srcRect/>
          <a:stretch>
            <a:fillRect/>
          </a:stretch>
        </p:blipFill>
        <p:spPr bwMode="auto">
          <a:xfrm>
            <a:off x="8647139" y="171426"/>
            <a:ext cx="838505" cy="10286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931834" y="0"/>
            <a:ext cx="8790015"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ЧЕРНОМОРСКОЕ ВЫСШЕЕ ВОЕННО-МОРСКОЕ ОРДЕНА КРАСНОЙ ЗВЕЗДЫ УЧИЛИЩЕ им. П.С. НАХИМОВА (г. СЕВАСТОПОЛЬ)</a:t>
            </a:r>
            <a:endParaRPr lang="ru-RU" dirty="0" smtClean="0">
              <a:latin typeface="Times New Roman" pitchFamily="18" charset="0"/>
              <a:cs typeface="Times New Roman" pitchFamily="18" charset="0"/>
            </a:endParaRPr>
          </a:p>
        </p:txBody>
      </p:sp>
      <p:sp>
        <p:nvSpPr>
          <p:cNvPr id="27" name="Прямоугольник 26"/>
          <p:cNvSpPr/>
          <p:nvPr/>
        </p:nvSpPr>
        <p:spPr>
          <a:xfrm>
            <a:off x="646083" y="885806"/>
            <a:ext cx="8786874" cy="6555641"/>
          </a:xfrm>
          <a:prstGeom prst="rect">
            <a:avLst/>
          </a:prstGeom>
        </p:spPr>
        <p:txBody>
          <a:bodyPr wrap="square">
            <a:spAutoFit/>
          </a:bodyPr>
          <a:lstStyle/>
          <a:p>
            <a:pPr algn="just"/>
            <a:r>
              <a:rPr lang="ru-RU" sz="1400" b="1" dirty="0" err="1" smtClean="0">
                <a:latin typeface="Times New Roman" pitchFamily="18" charset="0"/>
                <a:cs typeface="Times New Roman" pitchFamily="18" charset="0"/>
              </a:rPr>
              <a:t>ющей</a:t>
            </a:r>
            <a:r>
              <a:rPr lang="ru-RU" sz="1400" b="1" dirty="0" smtClean="0">
                <a:latin typeface="Times New Roman" pitchFamily="18" charset="0"/>
                <a:cs typeface="Times New Roman" pitchFamily="18" charset="0"/>
              </a:rPr>
              <a:t> квалификации и воинского звания «лейтенант». Выпускникам по специальностям среднего профессионального образования выдается диплом установленного образца по гражданской специальности с присвоением соответствующей квалификации и воинского звания «мичман». </a:t>
            </a:r>
          </a:p>
          <a:p>
            <a:pPr indent="542925" algn="just"/>
            <a:r>
              <a:rPr lang="ru-RU" sz="1400" b="1" dirty="0" smtClean="0">
                <a:latin typeface="Times New Roman" pitchFamily="18" charset="0"/>
                <a:cs typeface="Times New Roman" pitchFamily="18" charset="0"/>
              </a:rPr>
              <a:t>Перечень специальностей подготовки по которым осуществляется набор курсантов:</a:t>
            </a:r>
          </a:p>
          <a:p>
            <a:pPr indent="542925" algn="just"/>
            <a:r>
              <a:rPr lang="ru-RU" sz="1400" b="1" dirty="0" smtClean="0">
                <a:latin typeface="Times New Roman" pitchFamily="18" charset="0"/>
                <a:cs typeface="Times New Roman" pitchFamily="18" charset="0"/>
              </a:rPr>
              <a:t>1. Программы высшего образования:</a:t>
            </a:r>
          </a:p>
          <a:p>
            <a:pPr indent="542925" algn="just"/>
            <a:r>
              <a:rPr lang="ru-RU" sz="1400" b="1" i="1" dirty="0" smtClean="0">
                <a:latin typeface="Times New Roman" pitchFamily="18" charset="0"/>
                <a:cs typeface="Times New Roman" pitchFamily="18" charset="0"/>
              </a:rPr>
              <a:t>1.1. Гражданская </a:t>
            </a:r>
            <a:r>
              <a:rPr lang="ru-RU" sz="1400" b="1" i="1" dirty="0" smtClean="0">
                <a:solidFill>
                  <a:srgbClr val="FF0000"/>
                </a:solidFill>
                <a:latin typeface="Times New Roman" pitchFamily="18" charset="0"/>
                <a:cs typeface="Times New Roman" pitchFamily="18" charset="0"/>
              </a:rPr>
              <a:t>26.05.04 </a:t>
            </a:r>
            <a:r>
              <a:rPr lang="ru-RU" sz="1400" b="1" i="1" dirty="0" smtClean="0">
                <a:latin typeface="Times New Roman" pitchFamily="18" charset="0"/>
                <a:cs typeface="Times New Roman" pitchFamily="18" charset="0"/>
              </a:rPr>
              <a:t>«Применение и эксплуатация технических систем надводных кораблей и подводных лодок», квалификация – «Инженер».</a:t>
            </a:r>
          </a:p>
          <a:p>
            <a:pPr indent="542925" algn="just"/>
            <a:r>
              <a:rPr lang="ru-RU" sz="1400" b="1" i="1" dirty="0" smtClean="0">
                <a:latin typeface="Times New Roman" pitchFamily="18" charset="0"/>
                <a:cs typeface="Times New Roman" pitchFamily="18" charset="0"/>
              </a:rPr>
              <a:t>Военные специальности: - «Кораблевождение и эксплуатация морских средств навигации»; - «Применение и эксплуатация ракетного вооружения надводных кораблей»; - «Применение и эксплуатация крылатых ракет подводных лодок»; - «Применение подразделений специального обеспечения и эксплуатация специальных боеприпасов сил флота»; - «Применение и эксплуатация береговых ракетных комплексов и артиллерии».</a:t>
            </a:r>
          </a:p>
          <a:p>
            <a:pPr indent="542925" algn="just"/>
            <a:r>
              <a:rPr lang="ru-RU" sz="1400" b="1" i="1" dirty="0" smtClean="0">
                <a:latin typeface="Times New Roman" pitchFamily="18" charset="0"/>
                <a:cs typeface="Times New Roman" pitchFamily="18" charset="0"/>
              </a:rPr>
              <a:t>1.2. Гражданская </a:t>
            </a:r>
            <a:r>
              <a:rPr lang="ru-RU" sz="1400" b="1" i="1" dirty="0" smtClean="0">
                <a:solidFill>
                  <a:srgbClr val="FF0000"/>
                </a:solidFill>
                <a:latin typeface="Times New Roman" pitchFamily="18" charset="0"/>
                <a:cs typeface="Times New Roman" pitchFamily="18" charset="0"/>
              </a:rPr>
              <a:t>26.05.03</a:t>
            </a:r>
            <a:r>
              <a:rPr lang="ru-RU" sz="1400" b="1" i="1" dirty="0" smtClean="0">
                <a:latin typeface="Times New Roman" pitchFamily="18" charset="0"/>
                <a:cs typeface="Times New Roman" pitchFamily="18" charset="0"/>
              </a:rPr>
              <a:t> «Строительство, ремонт и поисково-спасательное обеспечение надводных кораблей и подводных лодок», квалификация – «Инженер». </a:t>
            </a:r>
          </a:p>
          <a:p>
            <a:pPr indent="542925" algn="just"/>
            <a:r>
              <a:rPr lang="ru-RU" sz="1400" b="1" i="1" dirty="0" smtClean="0">
                <a:latin typeface="Times New Roman" pitchFamily="18" charset="0"/>
                <a:cs typeface="Times New Roman" pitchFamily="18" charset="0"/>
              </a:rPr>
              <a:t>Военная специальность: - «Подводно-технические работы специального назначения».</a:t>
            </a:r>
          </a:p>
          <a:p>
            <a:pPr indent="542925" algn="just"/>
            <a:r>
              <a:rPr lang="ru-RU" sz="1400" b="1" dirty="0" smtClean="0">
                <a:latin typeface="Times New Roman" pitchFamily="18" charset="0"/>
                <a:cs typeface="Times New Roman" pitchFamily="18" charset="0"/>
              </a:rPr>
              <a:t>2. Программы среднего профессионального образования:</a:t>
            </a:r>
          </a:p>
          <a:p>
            <a:pPr indent="542925" algn="just"/>
            <a:r>
              <a:rPr lang="ru-RU" sz="1400" b="1" i="1" dirty="0" smtClean="0">
                <a:latin typeface="Times New Roman" pitchFamily="18" charset="0"/>
                <a:cs typeface="Times New Roman" pitchFamily="18" charset="0"/>
              </a:rPr>
              <a:t>2.1. Гражданская </a:t>
            </a:r>
            <a:r>
              <a:rPr lang="ru-RU" sz="1400" b="1" i="1" dirty="0" smtClean="0">
                <a:solidFill>
                  <a:srgbClr val="FF0000"/>
                </a:solidFill>
                <a:latin typeface="Times New Roman" pitchFamily="18" charset="0"/>
                <a:cs typeface="Times New Roman" pitchFamily="18" charset="0"/>
              </a:rPr>
              <a:t>27.02.04</a:t>
            </a:r>
            <a:r>
              <a:rPr lang="ru-RU" sz="1400" b="1" i="1" dirty="0" smtClean="0">
                <a:latin typeface="Times New Roman" pitchFamily="18" charset="0"/>
                <a:cs typeface="Times New Roman" pitchFamily="18" charset="0"/>
              </a:rPr>
              <a:t> « Автоматические системы управления», квалификация – «Техник».</a:t>
            </a:r>
          </a:p>
          <a:p>
            <a:pPr indent="542925" algn="just"/>
            <a:r>
              <a:rPr lang="ru-RU" sz="1400" b="1" i="1" dirty="0" err="1" smtClean="0">
                <a:latin typeface="Times New Roman" pitchFamily="18" charset="0"/>
                <a:cs typeface="Times New Roman" pitchFamily="18" charset="0"/>
              </a:rPr>
              <a:t>Военныяеспециальности</a:t>
            </a:r>
            <a:r>
              <a:rPr lang="ru-RU" sz="1400" b="1" i="1" dirty="0" smtClean="0">
                <a:latin typeface="Times New Roman" pitchFamily="18" charset="0"/>
                <a:cs typeface="Times New Roman" pitchFamily="18" charset="0"/>
              </a:rPr>
              <a:t>: - «Эксплуатация и ремонт систем управления и стартового оборудования</a:t>
            </a:r>
            <a:br>
              <a:rPr lang="ru-RU" sz="1400" b="1" i="1" dirty="0" smtClean="0">
                <a:latin typeface="Times New Roman" pitchFamily="18" charset="0"/>
                <a:cs typeface="Times New Roman" pitchFamily="18" charset="0"/>
              </a:rPr>
            </a:br>
            <a:r>
              <a:rPr lang="ru-RU" sz="1400" b="1" i="1" dirty="0" smtClean="0">
                <a:latin typeface="Times New Roman" pitchFamily="18" charset="0"/>
                <a:cs typeface="Times New Roman" pitchFamily="18" charset="0"/>
              </a:rPr>
              <a:t>ракетного вооружения»; «Эксплуатация и ремонт береговых ракетных комплексов».</a:t>
            </a:r>
          </a:p>
          <a:p>
            <a:pPr indent="542925" algn="just"/>
            <a:r>
              <a:rPr lang="ru-RU" sz="1400" b="1" i="1" dirty="0" smtClean="0">
                <a:latin typeface="Times New Roman" pitchFamily="18" charset="0"/>
                <a:cs typeface="Times New Roman" pitchFamily="18" charset="0"/>
              </a:rPr>
              <a:t>2.2. Гражданская </a:t>
            </a:r>
            <a:r>
              <a:rPr lang="ru-RU" sz="1400" b="1" i="1" dirty="0" smtClean="0">
                <a:solidFill>
                  <a:srgbClr val="FF0000"/>
                </a:solidFill>
                <a:latin typeface="Times New Roman" pitchFamily="18" charset="0"/>
                <a:cs typeface="Times New Roman" pitchFamily="18" charset="0"/>
              </a:rPr>
              <a:t>26.02.05</a:t>
            </a:r>
            <a:r>
              <a:rPr lang="ru-RU" sz="1400" b="1" i="1" dirty="0" smtClean="0">
                <a:latin typeface="Times New Roman" pitchFamily="18" charset="0"/>
                <a:cs typeface="Times New Roman" pitchFamily="18" charset="0"/>
              </a:rPr>
              <a:t> «Эксплуатация судовых энергетических установок», квалификация – «Техник-судомеханик». Военная специальность: - «Эксплуатация и ремонт водолазных и глубоководных средств».</a:t>
            </a:r>
            <a:r>
              <a:rPr lang="ru-RU" sz="1400" b="1" dirty="0" smtClean="0">
                <a:latin typeface="Times New Roman" pitchFamily="18" charset="0"/>
                <a:cs typeface="Times New Roman" pitchFamily="18" charset="0"/>
              </a:rPr>
              <a:t> </a:t>
            </a:r>
          </a:p>
          <a:p>
            <a:pPr indent="542925" algn="just"/>
            <a:r>
              <a:rPr lang="ru-RU" sz="1400" b="1" dirty="0" smtClean="0">
                <a:latin typeface="Times New Roman" pitchFamily="18" charset="0"/>
                <a:cs typeface="Times New Roman" pitchFamily="18" charset="0"/>
              </a:rPr>
              <a:t>Срок обучения по всем специальностям высшего образования – 5 лет. Срок обучения по всем специальностям среднего профессионального образования – 2 года 10 месяцев. </a:t>
            </a:r>
          </a:p>
          <a:p>
            <a:pPr indent="542925" algn="just"/>
            <a:r>
              <a:rPr lang="ru-RU" sz="1400" b="1" dirty="0" smtClean="0">
                <a:latin typeface="Times New Roman" pitchFamily="18" charset="0"/>
                <a:cs typeface="Times New Roman" pitchFamily="18" charset="0"/>
              </a:rPr>
              <a:t>Оценка уровня общеобразовательной подготовленности кандидатов: - высшее образование, проводится по математике (профильный уровень), физике и русскому языку по результатам ЕГЭ;                - среднее профессиональное образование проводится по среднему баллу аттестата.</a:t>
            </a:r>
          </a:p>
          <a:p>
            <a:pPr algn="r"/>
            <a:r>
              <a:rPr lang="ru-RU" sz="1400" b="1" dirty="0" smtClean="0">
                <a:latin typeface="Times New Roman" pitchFamily="18" charset="0"/>
                <a:cs typeface="Times New Roman" pitchFamily="18" charset="0"/>
              </a:rPr>
              <a:t>Адрес: 690062, г. Севастополь, ул. </a:t>
            </a:r>
            <a:r>
              <a:rPr lang="ru-RU" sz="1400" b="1" dirty="0" err="1" smtClean="0">
                <a:latin typeface="Times New Roman" pitchFamily="18" charset="0"/>
                <a:cs typeface="Times New Roman" pitchFamily="18" charset="0"/>
              </a:rPr>
              <a:t>Дыбенко</a:t>
            </a:r>
            <a:r>
              <a:rPr lang="ru-RU" sz="1400" b="1" dirty="0" smtClean="0">
                <a:latin typeface="Times New Roman" pitchFamily="18" charset="0"/>
                <a:cs typeface="Times New Roman" pitchFamily="18" charset="0"/>
              </a:rPr>
              <a:t>, д. 1А;</a:t>
            </a:r>
          </a:p>
          <a:p>
            <a:pPr algn="r"/>
            <a:r>
              <a:rPr lang="ru-RU" sz="1400" b="1" dirty="0" smtClean="0">
                <a:latin typeface="Times New Roman" pitchFamily="18" charset="0"/>
                <a:cs typeface="Times New Roman" pitchFamily="18" charset="0"/>
              </a:rPr>
              <a:t>Телефон: 8(8692)53-41-09, 8(978)831-31-94; </a:t>
            </a:r>
            <a:r>
              <a:rPr lang="en-US" sz="1400" b="1" dirty="0" smtClean="0">
                <a:latin typeface="Times New Roman" pitchFamily="18" charset="0"/>
                <a:cs typeface="Times New Roman" pitchFamily="18" charset="0"/>
              </a:rPr>
              <a:t>e-mail</a:t>
            </a:r>
            <a:r>
              <a:rPr lang="ru-RU" sz="1400" b="1" dirty="0" smtClean="0">
                <a:latin typeface="Times New Roman" pitchFamily="18" charset="0"/>
                <a:cs typeface="Times New Roman" pitchFamily="18" charset="0"/>
              </a:rPr>
              <a:t> </a:t>
            </a:r>
            <a:r>
              <a:rPr lang="en-US" sz="1400" b="1" dirty="0" err="1" smtClean="0">
                <a:latin typeface="Times New Roman" pitchFamily="18" charset="0"/>
                <a:cs typeface="Times New Roman" pitchFamily="18" charset="0"/>
              </a:rPr>
              <a:t>chvvmy</a:t>
            </a:r>
            <a:r>
              <a:rPr lang="en-US" sz="1400" b="1" dirty="0" smtClean="0">
                <a:latin typeface="Times New Roman" pitchFamily="18" charset="0"/>
                <a:cs typeface="Times New Roman" pitchFamily="18" charset="0"/>
              </a:rPr>
              <a:t>_</a:t>
            </a:r>
            <a:r>
              <a:rPr lang="ru-RU" sz="1400" b="1" dirty="0" smtClean="0">
                <a:latin typeface="Times New Roman" pitchFamily="18" charset="0"/>
                <a:cs typeface="Times New Roman" pitchFamily="18" charset="0"/>
              </a:rPr>
              <a:t>3</a:t>
            </a:r>
            <a:r>
              <a:rPr lang="en-US" sz="1400" b="1" dirty="0" smtClean="0">
                <a:latin typeface="Times New Roman" pitchFamily="18" charset="0"/>
                <a:cs typeface="Times New Roman" pitchFamily="18" charset="0"/>
              </a:rPr>
              <a:t>@</a:t>
            </a:r>
            <a:r>
              <a:rPr lang="en-US" sz="1400" b="1" dirty="0" err="1" smtClean="0">
                <a:latin typeface="Times New Roman" pitchFamily="18" charset="0"/>
                <a:cs typeface="Times New Roman" pitchFamily="18" charset="0"/>
              </a:rPr>
              <a:t>mil.ru</a:t>
            </a:r>
            <a:endParaRPr lang="ru-RU" sz="1400" b="1" i="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2" y="99988"/>
            <a:ext cx="757242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ВОЕННАЯ АКАДЕМИЯ РАКЕТНЫХ ВОЙСК СТРАТЕГИЧЕСКОГО НАЗНАЧЕНИЯ им. ПЕТРА ВЕЛИКОГО</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Текст 18"/>
          <p:cNvSpPr>
            <a:spLocks noGrp="1"/>
          </p:cNvSpPr>
          <p:nvPr>
            <p:ph type="body" sz="half" idx="2"/>
          </p:nvPr>
        </p:nvSpPr>
        <p:spPr>
          <a:xfrm>
            <a:off x="5861057" y="1171558"/>
            <a:ext cx="3643338" cy="3643338"/>
          </a:xfrm>
          <a:solidFill>
            <a:schemeClr val="tx2">
              <a:lumMod val="65000"/>
              <a:lumOff val="35000"/>
            </a:schemeClr>
          </a:solidFill>
        </p:spPr>
        <p:txBody>
          <a:bodyPr/>
          <a:lstStyle/>
          <a:p>
            <a:r>
              <a:rPr lang="ru-RU" sz="2100" dirty="0" smtClean="0">
                <a:solidFill>
                  <a:schemeClr val="bg1"/>
                </a:solidFill>
                <a:latin typeface="Arial Black" pitchFamily="34" charset="0"/>
              </a:rPr>
              <a:t>ВА РВСН им. Петра Великого состоит из </a:t>
            </a:r>
            <a:r>
              <a:rPr lang="ru-RU" sz="2100" dirty="0" err="1" smtClean="0">
                <a:solidFill>
                  <a:schemeClr val="bg1"/>
                </a:solidFill>
                <a:latin typeface="Arial Black" pitchFamily="34" charset="0"/>
              </a:rPr>
              <a:t>из</a:t>
            </a:r>
            <a:r>
              <a:rPr lang="ru-RU" sz="2100" dirty="0" smtClean="0">
                <a:solidFill>
                  <a:schemeClr val="bg1"/>
                </a:solidFill>
                <a:latin typeface="Arial Black" pitchFamily="34" charset="0"/>
              </a:rPr>
              <a:t> головной научно-учебной организации, расположенной в        г. </a:t>
            </a:r>
            <a:r>
              <a:rPr lang="ru-RU" sz="2100" dirty="0" err="1" smtClean="0">
                <a:solidFill>
                  <a:schemeClr val="bg1"/>
                </a:solidFill>
                <a:latin typeface="Arial Black" pitchFamily="34" charset="0"/>
              </a:rPr>
              <a:t>Балашиха</a:t>
            </a:r>
            <a:r>
              <a:rPr lang="ru-RU" sz="2100" dirty="0" smtClean="0">
                <a:solidFill>
                  <a:schemeClr val="bg1"/>
                </a:solidFill>
                <a:latin typeface="Arial Black" pitchFamily="34" charset="0"/>
              </a:rPr>
              <a:t> (Московская область) и филиала академии расположенного в       г. Серпухов (Московская область)</a:t>
            </a:r>
            <a:r>
              <a:rPr lang="ru-RU" sz="2000" dirty="0" smtClean="0">
                <a:solidFill>
                  <a:schemeClr val="bg1"/>
                </a:solidFill>
                <a:latin typeface="Arial Black" pitchFamily="34" charset="0"/>
              </a:rPr>
              <a:t> </a:t>
            </a:r>
            <a:endParaRPr lang="ru-RU" sz="2000" dirty="0">
              <a:solidFill>
                <a:schemeClr val="bg1"/>
              </a:solidFill>
              <a:latin typeface="Arial Black" pitchFamily="34" charset="0"/>
            </a:endParaRPr>
          </a:p>
        </p:txBody>
      </p:sp>
      <p:sp>
        <p:nvSpPr>
          <p:cNvPr id="22" name="Прямоугольник 21"/>
          <p:cNvSpPr/>
          <p:nvPr/>
        </p:nvSpPr>
        <p:spPr>
          <a:xfrm>
            <a:off x="646083" y="4814896"/>
            <a:ext cx="8858312" cy="2462213"/>
          </a:xfrm>
          <a:prstGeom prst="rect">
            <a:avLst/>
          </a:prstGeom>
        </p:spPr>
        <p:txBody>
          <a:bodyPr wrap="square">
            <a:spAutoFit/>
          </a:bodyPr>
          <a:lstStyle/>
          <a:p>
            <a:pPr algn="just"/>
            <a:r>
              <a:rPr lang="ru-RU" sz="1400" b="1" dirty="0" smtClean="0">
                <a:latin typeface="Times New Roman" pitchFamily="18" charset="0"/>
                <a:cs typeface="Times New Roman" pitchFamily="18" charset="0"/>
              </a:rPr>
              <a:t>Военная академия РВСН берёт начало от офицерского отделения Артиллерийского училища, открытого 25 ноября (7 декабря) 1820 года в Санкт-Петербурге и является одним из старейших учебных заведений  и считается  одной из основоположниц  высшего военного и технического образования, первое в стране специализированное высшее военное учебное заведение для подготовки командно-инженерных кадров ракетных подразделений и частей. Проводимые в академии научные исследования позволяют на практике осуществлять научное обоснование основных направлений развития РВСН, формирование и реализацию требований к перспективным образцам вооружения, решать иные научно-практические задачи в интересах РВСН, а также других видов и родов войск ВС РФ. Сегодня академия готовит офицерские кадры командного и инженерного профилей, офицеров и прапорщиков, способных работать на сложной, современной технике, готовых применить её в любых условиях обстановки. В ВА РВСН (г. </a:t>
            </a:r>
            <a:r>
              <a:rPr lang="ru-RU" sz="1400" b="1" dirty="0" err="1" smtClean="0">
                <a:latin typeface="Times New Roman" pitchFamily="18" charset="0"/>
                <a:cs typeface="Times New Roman" pitchFamily="18" charset="0"/>
              </a:rPr>
              <a:t>Балашиха</a:t>
            </a:r>
            <a:r>
              <a:rPr lang="ru-RU" sz="1400" b="1" dirty="0" smtClean="0">
                <a:latin typeface="Times New Roman" pitchFamily="18" charset="0"/>
                <a:cs typeface="Times New Roman" pitchFamily="18" charset="0"/>
              </a:rPr>
              <a:t>) осуществляется обучение военным специальностям курсантов – граждан женского пола.</a:t>
            </a:r>
            <a:endParaRPr lang="ru-RU" sz="1400" b="1" dirty="0">
              <a:latin typeface="Times New Roman" pitchFamily="18" charset="0"/>
              <a:cs typeface="Times New Roman" pitchFamily="18" charset="0"/>
            </a:endParaRPr>
          </a:p>
        </p:txBody>
      </p:sp>
      <p:pic>
        <p:nvPicPr>
          <p:cNvPr id="15" name="Рисунок 14" descr="https://ens.mil.ru/images/upload/2015/va_rvsn_glavnaya.jpg"/>
          <p:cNvPicPr/>
          <p:nvPr/>
        </p:nvPicPr>
        <p:blipFill>
          <a:blip r:embed="rId5">
            <a:extLst>
              <a:ext uri="{28A0092B-C50C-407E-A947-70E740481C1C}">
                <a14:useLocalDpi xmlns:a14="http://schemas.microsoft.com/office/drawing/2010/main" val="0"/>
              </a:ext>
            </a:extLst>
          </a:blip>
          <a:srcRect/>
          <a:stretch>
            <a:fillRect/>
          </a:stretch>
        </p:blipFill>
        <p:spPr bwMode="auto">
          <a:xfrm>
            <a:off x="717521" y="1171558"/>
            <a:ext cx="5167312" cy="3643338"/>
          </a:xfrm>
          <a:prstGeom prst="rect">
            <a:avLst/>
          </a:prstGeom>
          <a:noFill/>
          <a:ln>
            <a:noFill/>
          </a:ln>
        </p:spPr>
      </p:pic>
      <p:pic>
        <p:nvPicPr>
          <p:cNvPr id="14" name="Picture 2"/>
          <p:cNvPicPr>
            <a:picLocks noChangeAspect="1" noChangeArrowheads="1"/>
          </p:cNvPicPr>
          <p:nvPr/>
        </p:nvPicPr>
        <p:blipFill>
          <a:blip r:embed="rId6"/>
          <a:srcRect/>
          <a:stretch>
            <a:fillRect/>
          </a:stretch>
        </p:blipFill>
        <p:spPr bwMode="auto">
          <a:xfrm>
            <a:off x="8575701" y="171426"/>
            <a:ext cx="877375" cy="104027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03273" y="99988"/>
            <a:ext cx="7715303"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ВОЕННЫЙ УЧЕБНО-НАУЧНЫЙ ЦЕНТР ВОЕННО-ВОЗДУШНЫХ СИЛ «ВОЕННО-ВОЗДУШНАЯ АКАДЕМИЯ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им. </a:t>
            </a:r>
            <a:r>
              <a:rPr lang="ru-RU" b="1" dirty="0" smtClean="0">
                <a:latin typeface="Times New Roman" pitchFamily="18" charset="0"/>
                <a:ea typeface="Times New Roman" pitchFamily="18" charset="0"/>
                <a:cs typeface="Times New Roman" pitchFamily="18" charset="0"/>
              </a:rPr>
              <a:t>п</a:t>
            </a: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рофессора Н.Е. ЖУКОВСКОГО и Ю.А. ГАГАРИНА»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2" name="Рисунок 11" descr="https://ens.mil.ru/files/morf/af%D0%BAgfrtusgtshh-1200.jpg"/>
          <p:cNvPicPr/>
          <p:nvPr/>
        </p:nvPicPr>
        <p:blipFill>
          <a:blip r:embed="rId5">
            <a:extLst>
              <a:ext uri="{28A0092B-C50C-407E-A947-70E740481C1C}">
                <a14:useLocalDpi xmlns:a14="http://schemas.microsoft.com/office/drawing/2010/main" val="0"/>
              </a:ext>
            </a:extLst>
          </a:blip>
          <a:srcRect/>
          <a:stretch>
            <a:fillRect/>
          </a:stretch>
        </p:blipFill>
        <p:spPr bwMode="auto">
          <a:xfrm>
            <a:off x="646083" y="1171558"/>
            <a:ext cx="5236748" cy="3643338"/>
          </a:xfrm>
          <a:prstGeom prst="rect">
            <a:avLst/>
          </a:prstGeom>
          <a:noFill/>
          <a:ln>
            <a:noFill/>
          </a:ln>
        </p:spPr>
      </p:pic>
      <p:sp>
        <p:nvSpPr>
          <p:cNvPr id="19" name="Текст 18"/>
          <p:cNvSpPr>
            <a:spLocks noGrp="1"/>
          </p:cNvSpPr>
          <p:nvPr>
            <p:ph type="body" sz="half" idx="2"/>
          </p:nvPr>
        </p:nvSpPr>
        <p:spPr>
          <a:xfrm>
            <a:off x="5861057" y="1171558"/>
            <a:ext cx="3643338" cy="3643338"/>
          </a:xfrm>
          <a:solidFill>
            <a:schemeClr val="tx2">
              <a:lumMod val="65000"/>
              <a:lumOff val="35000"/>
            </a:schemeClr>
          </a:solidFill>
        </p:spPr>
        <p:txBody>
          <a:bodyPr/>
          <a:lstStyle/>
          <a:p>
            <a:r>
              <a:rPr lang="ru-RU" sz="2100" dirty="0" smtClean="0">
                <a:solidFill>
                  <a:schemeClr val="bg1"/>
                </a:solidFill>
                <a:latin typeface="Arial Black" pitchFamily="34" charset="0"/>
              </a:rPr>
              <a:t>ВУНЦ ВВС «ВВА» состоит из головной научно-учебной организации, расположенной в        г. Воронеж и двух филиалов расположенных в       г. Челябинск и в         г. Сызрань (Самарская область)</a:t>
            </a:r>
            <a:r>
              <a:rPr lang="ru-RU" sz="2000" dirty="0" smtClean="0">
                <a:solidFill>
                  <a:schemeClr val="bg1"/>
                </a:solidFill>
                <a:latin typeface="Arial Black" pitchFamily="34" charset="0"/>
              </a:rPr>
              <a:t> </a:t>
            </a:r>
            <a:endParaRPr lang="ru-RU" sz="2000" dirty="0">
              <a:solidFill>
                <a:schemeClr val="bg1"/>
              </a:solidFill>
              <a:latin typeface="Arial Black" pitchFamily="34" charset="0"/>
            </a:endParaRPr>
          </a:p>
        </p:txBody>
      </p:sp>
      <p:sp>
        <p:nvSpPr>
          <p:cNvPr id="22" name="Прямоугольник 21"/>
          <p:cNvSpPr/>
          <p:nvPr/>
        </p:nvSpPr>
        <p:spPr>
          <a:xfrm>
            <a:off x="574645" y="4814896"/>
            <a:ext cx="9001188" cy="2462213"/>
          </a:xfrm>
          <a:prstGeom prst="rect">
            <a:avLst/>
          </a:prstGeom>
        </p:spPr>
        <p:txBody>
          <a:bodyPr wrap="square">
            <a:spAutoFit/>
          </a:bodyPr>
          <a:lstStyle/>
          <a:p>
            <a:pPr algn="just"/>
            <a:r>
              <a:rPr lang="ru-RU" sz="1400" b="1" dirty="0" smtClean="0">
                <a:latin typeface="Times New Roman" pitchFamily="18" charset="0"/>
                <a:cs typeface="Times New Roman" pitchFamily="18" charset="0"/>
              </a:rPr>
              <a:t>Создана в 2012 году в результате реорганизации путем слияния «Военного учебно-научного центра Военно-воздушных сил «Военно-воздушная академия имени профессора Н.Е. Жуковского и Ю.А. Гагарина»             (г. Москва) и «Военного авиационного инженерного университета» (г. Воронеж), с образованием Военного учебно-научного центра Военно-воздушных сил «Военно-воздушная академия имени профессора Н.Е. Жуковского и Ю.А. Гагарина» (г. Воронеж).  </a:t>
            </a:r>
          </a:p>
          <a:p>
            <a:pPr algn="just"/>
            <a:r>
              <a:rPr lang="ru-RU" sz="1400" b="1" dirty="0" smtClean="0">
                <a:latin typeface="Times New Roman" pitchFamily="18" charset="0"/>
                <a:cs typeface="Times New Roman" pitchFamily="18" charset="0"/>
              </a:rPr>
              <a:t>ВУНЦ ВВС «ВВА» (г. Воронеж) осуществляет подготовку специалистов по образовательным программам высшего образования с полной военно-специальной подготовкой на военные специальности для Воздушно-космических сил ВС РФ, а также других министерств и ведомств. Филиал ВУНЦ ВВС «ВВА» в г. Сызрани готовит летчиков вертолетов с высшим военно-специальным образованием. Филиал ВУНЦ ВВС «ВВА» в      г. Челябинск осуществляет подготовку военных штурманов и офицеров боевого управления для всех родов боевой авиации МО РФ, а также других министерств и ведомств.</a:t>
            </a:r>
          </a:p>
        </p:txBody>
      </p:sp>
      <p:pic>
        <p:nvPicPr>
          <p:cNvPr id="14" name="Picture 2"/>
          <p:cNvPicPr>
            <a:picLocks noChangeAspect="1" noChangeArrowheads="1"/>
          </p:cNvPicPr>
          <p:nvPr/>
        </p:nvPicPr>
        <p:blipFill>
          <a:blip r:embed="rId6" cstate="print"/>
          <a:srcRect/>
          <a:stretch>
            <a:fillRect/>
          </a:stretch>
        </p:blipFill>
        <p:spPr bwMode="auto">
          <a:xfrm>
            <a:off x="8647139" y="99988"/>
            <a:ext cx="795915" cy="10286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828680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1" hangingPunct="1"/>
            <a:r>
              <a:rPr lang="ru-RU" b="1" dirty="0" smtClean="0">
                <a:latin typeface="Times New Roman" pitchFamily="18" charset="0"/>
                <a:ea typeface="Times New Roman" pitchFamily="18" charset="0"/>
                <a:cs typeface="Times New Roman" pitchFamily="18" charset="0"/>
              </a:rPr>
              <a:t>ВОЕННАЯ АКАДЕМИЯ РАКЕТНЫХ ВОЙСК СТРАТЕГИЧЕСКОГО НАЗНАЧЕНИЯ им. ПЕТРА ВЕЛИКОГО</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7" name="Прямоугольник 26"/>
          <p:cNvSpPr/>
          <p:nvPr/>
        </p:nvSpPr>
        <p:spPr>
          <a:xfrm>
            <a:off x="788959" y="957244"/>
            <a:ext cx="8643998" cy="6124754"/>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образования «Военная академия Ракетных войск стратегического назначения имени Петра Великого» (далее – ВА РВСН) осуществляет подготовку специалистов по образовательным программам высшего образования с полной военно-специальной подготовкой и среднего профессионального образования со средней военно-специальной подготовкой.  </a:t>
            </a:r>
          </a:p>
          <a:p>
            <a:pPr indent="542925" algn="just"/>
            <a:r>
              <a:rPr lang="ru-RU" sz="1400" b="1" dirty="0" smtClean="0">
                <a:latin typeface="Times New Roman" pitchFamily="18" charset="0"/>
                <a:cs typeface="Times New Roman" pitchFamily="18" charset="0"/>
              </a:rPr>
              <a:t>Выпускникам с высшим образованием присваивается воинское звание «лейтенант», а со средним профессиональным образованием присваивается воинское звание «прапорщик» и выдается диплом государственного образца по специальности подготовки.</a:t>
            </a:r>
          </a:p>
          <a:p>
            <a:pPr indent="542925" algn="just"/>
            <a:r>
              <a:rPr lang="ru-RU" sz="1400" b="1" dirty="0" smtClean="0">
                <a:latin typeface="Times New Roman" pitchFamily="18" charset="0"/>
                <a:cs typeface="Times New Roman" pitchFamily="18" charset="0"/>
              </a:rPr>
              <a:t>Вступительные испытания для обучения по программам с полной военно-специальной подготовкой состоят из оценки уровня общеобразовательной подготовленности кандидатов по предметам: математика (профильный), физика, русский язык, а также вступительных испытаний, проводимых филиалом самостоятельно. Для поступления на обучение по программам со средней военно-специальной подготовкой учитываются оценки среднего балла аттестата. </a:t>
            </a:r>
          </a:p>
          <a:p>
            <a:pPr indent="542925" algn="just"/>
            <a:r>
              <a:rPr lang="ru-RU" sz="1400" b="1" dirty="0" smtClean="0">
                <a:latin typeface="Times New Roman" pitchFamily="18" charset="0"/>
                <a:cs typeface="Times New Roman" pitchFamily="18" charset="0"/>
              </a:rPr>
              <a:t>Сроки обучения по программам высшего образования – 5 лет, среднего профессионального образования – 2 года 10 месяцев</a:t>
            </a:r>
            <a:r>
              <a:rPr lang="ru-RU" sz="1400" dirty="0" smtClean="0"/>
              <a:t> </a:t>
            </a:r>
            <a:r>
              <a:rPr lang="ru-RU" sz="1400" b="1" dirty="0" smtClean="0">
                <a:latin typeface="Times New Roman" pitchFamily="18" charset="0"/>
                <a:cs typeface="Times New Roman" pitchFamily="18" charset="0"/>
              </a:rPr>
              <a:t>(на специальность 11.02.09 «Многоканальные телекоммуникационные системы» - срок обучения 2 года 6 месяцев) </a:t>
            </a:r>
          </a:p>
          <a:p>
            <a:pPr indent="542925" algn="just"/>
            <a:r>
              <a:rPr lang="ru-RU" sz="1400" b="1" dirty="0" smtClean="0">
                <a:latin typeface="Times New Roman" pitchFamily="18" charset="0"/>
                <a:cs typeface="Times New Roman" pitchFamily="18" charset="0"/>
              </a:rPr>
              <a:t>Перечень специальностей подготовки по которым осуществляется набор курсантов:</a:t>
            </a:r>
          </a:p>
          <a:p>
            <a:pPr indent="542925" algn="just"/>
            <a:r>
              <a:rPr lang="ru-RU" sz="1400" b="1" dirty="0" smtClean="0">
                <a:solidFill>
                  <a:srgbClr val="FF0000"/>
                </a:solidFill>
                <a:latin typeface="Times New Roman" pitchFamily="18" charset="0"/>
                <a:cs typeface="Times New Roman" pitchFamily="18" charset="0"/>
              </a:rPr>
              <a:t>ВОЕННАЯ АКАДЕМИЯ РВСН (г. БАЛАШИХА)</a:t>
            </a:r>
          </a:p>
          <a:p>
            <a:pPr indent="542925" algn="just"/>
            <a:r>
              <a:rPr lang="ru-RU" sz="1400" b="1" dirty="0" smtClean="0">
                <a:latin typeface="Times New Roman" pitchFamily="18" charset="0"/>
                <a:cs typeface="Times New Roman" pitchFamily="18" charset="0"/>
              </a:rPr>
              <a:t>1. Программы высшего образования:</a:t>
            </a:r>
          </a:p>
          <a:p>
            <a:pPr indent="542925" algn="just"/>
            <a:r>
              <a:rPr lang="ru-RU" sz="1400" b="1" i="1" dirty="0" smtClean="0">
                <a:latin typeface="Times New Roman" pitchFamily="18" charset="0"/>
                <a:cs typeface="Times New Roman" pitchFamily="18" charset="0"/>
              </a:rPr>
              <a:t>1.1. Гражданская </a:t>
            </a:r>
            <a:r>
              <a:rPr lang="ru-RU" sz="1400" b="1" i="1" dirty="0" smtClean="0">
                <a:solidFill>
                  <a:srgbClr val="FF0000"/>
                </a:solidFill>
                <a:latin typeface="Times New Roman" pitchFamily="18" charset="0"/>
                <a:cs typeface="Times New Roman" pitchFamily="18" charset="0"/>
              </a:rPr>
              <a:t>09.05.01</a:t>
            </a:r>
            <a:r>
              <a:rPr lang="ru-RU" sz="1400" b="1" i="1" dirty="0" smtClean="0">
                <a:latin typeface="Times New Roman" pitchFamily="18" charset="0"/>
                <a:cs typeface="Times New Roman" pitchFamily="18" charset="0"/>
              </a:rPr>
              <a:t> – «Применение и эксплуатация автоматизированных систем специального назначения», квалификация – «Инженер».</a:t>
            </a:r>
          </a:p>
          <a:p>
            <a:pPr indent="542925" algn="just"/>
            <a:r>
              <a:rPr lang="ru-RU" sz="1400" b="1" i="1" dirty="0" smtClean="0">
                <a:latin typeface="Times New Roman" pitchFamily="18" charset="0"/>
                <a:cs typeface="Times New Roman" pitchFamily="18" charset="0"/>
              </a:rPr>
              <a:t>Военная специальность: - «Применение и эксплуатация информационно-аналитических систем специального назначения»; - «Автоматизированные системы обработки информации и управления специального назначения».</a:t>
            </a:r>
            <a:r>
              <a:rPr lang="ru-RU" sz="1400" b="1" dirty="0" smtClean="0">
                <a:latin typeface="Times New Roman" pitchFamily="18" charset="0"/>
                <a:cs typeface="Times New Roman" pitchFamily="18" charset="0"/>
              </a:rPr>
              <a:t> </a:t>
            </a:r>
          </a:p>
          <a:p>
            <a:pPr indent="542925" algn="just"/>
            <a:r>
              <a:rPr lang="ru-RU" sz="1400" b="1" i="1" dirty="0" smtClean="0">
                <a:latin typeface="Times New Roman" pitchFamily="18" charset="0"/>
                <a:cs typeface="Times New Roman" pitchFamily="18" charset="0"/>
              </a:rPr>
              <a:t>1.2. Гражданская </a:t>
            </a:r>
            <a:r>
              <a:rPr lang="ru-RU" sz="1400" b="1" i="1" dirty="0" smtClean="0">
                <a:solidFill>
                  <a:srgbClr val="FF0000"/>
                </a:solidFill>
                <a:latin typeface="Times New Roman" pitchFamily="18" charset="0"/>
                <a:cs typeface="Times New Roman" pitchFamily="18" charset="0"/>
              </a:rPr>
              <a:t>11.05.03 </a:t>
            </a:r>
            <a:r>
              <a:rPr lang="ru-RU" sz="1400" b="1" i="1" dirty="0" smtClean="0">
                <a:latin typeface="Times New Roman" pitchFamily="18" charset="0"/>
                <a:cs typeface="Times New Roman" pitchFamily="18" charset="0"/>
              </a:rPr>
              <a:t>– «Применение и эксплуатация средств и систем специального мониторинга», квалификация – «Инженер». </a:t>
            </a:r>
          </a:p>
          <a:p>
            <a:pPr indent="542925" algn="just"/>
            <a:r>
              <a:rPr lang="ru-RU" sz="1400" b="1" i="1" dirty="0" smtClean="0">
                <a:latin typeface="Times New Roman" pitchFamily="18" charset="0"/>
                <a:cs typeface="Times New Roman" pitchFamily="18" charset="0"/>
              </a:rPr>
              <a:t>Военная специальность: - «Применение и эксплуатация наземных средств и систем аэрокосмического мониторинга».</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835824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1" hangingPunct="1"/>
            <a:r>
              <a:rPr lang="ru-RU" b="1" dirty="0" smtClean="0">
                <a:latin typeface="Times New Roman" pitchFamily="18" charset="0"/>
                <a:ea typeface="Times New Roman" pitchFamily="18" charset="0"/>
                <a:cs typeface="Times New Roman" pitchFamily="18" charset="0"/>
              </a:rPr>
              <a:t>ВОЕННАЯ АКАДЕМИЯ РАКЕТНЫХ ВОЙСК СТРАТЕГИЧЕСКОГО НАЗНАЧЕНИЯ им. ПЕТРА ВЕЛИКОГО</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7" name="Прямоугольник 26"/>
          <p:cNvSpPr/>
          <p:nvPr/>
        </p:nvSpPr>
        <p:spPr>
          <a:xfrm>
            <a:off x="788959" y="957244"/>
            <a:ext cx="8643998" cy="6340197"/>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 </a:t>
            </a:r>
            <a:r>
              <a:rPr lang="ru-RU" sz="1400" b="1" i="1" dirty="0" smtClean="0">
                <a:latin typeface="Times New Roman" pitchFamily="18" charset="0"/>
                <a:cs typeface="Times New Roman" pitchFamily="18" charset="0"/>
              </a:rPr>
              <a:t>1.3. Гражданская </a:t>
            </a:r>
            <a:r>
              <a:rPr lang="ru-RU" sz="1400" b="1" i="1" dirty="0" smtClean="0">
                <a:solidFill>
                  <a:srgbClr val="FF0000"/>
                </a:solidFill>
                <a:latin typeface="Times New Roman" pitchFamily="18" charset="0"/>
                <a:cs typeface="Times New Roman" pitchFamily="18" charset="0"/>
              </a:rPr>
              <a:t>13.05.01</a:t>
            </a:r>
            <a:r>
              <a:rPr lang="ru-RU" sz="1400" b="1" i="1" dirty="0" smtClean="0">
                <a:latin typeface="Times New Roman" pitchFamily="18" charset="0"/>
                <a:cs typeface="Times New Roman" pitchFamily="18" charset="0"/>
              </a:rPr>
              <a:t> – «Тепло- и </a:t>
            </a:r>
            <a:r>
              <a:rPr lang="ru-RU" sz="1400" b="1" i="1" dirty="0" err="1" smtClean="0">
                <a:latin typeface="Times New Roman" pitchFamily="18" charset="0"/>
                <a:cs typeface="Times New Roman" pitchFamily="18" charset="0"/>
              </a:rPr>
              <a:t>электрообеспечение</a:t>
            </a:r>
            <a:r>
              <a:rPr lang="ru-RU" sz="1400" b="1" i="1" dirty="0" smtClean="0">
                <a:latin typeface="Times New Roman" pitchFamily="18" charset="0"/>
                <a:cs typeface="Times New Roman" pitchFamily="18" charset="0"/>
              </a:rPr>
              <a:t> специальных технических систем и объектов », квалификация – «Инженер». </a:t>
            </a:r>
          </a:p>
          <a:p>
            <a:pPr lvl="0" indent="542925" algn="just"/>
            <a:r>
              <a:rPr lang="ru-RU" sz="1400" b="1" i="1" dirty="0" smtClean="0">
                <a:latin typeface="Times New Roman" pitchFamily="18" charset="0"/>
                <a:cs typeface="Times New Roman" pitchFamily="18" charset="0"/>
              </a:rPr>
              <a:t>Военная специальность: - «Электроснабжение специальных технических систем и объектов»).</a:t>
            </a:r>
            <a:endParaRPr lang="ru-RU" sz="1400" b="1" dirty="0" smtClean="0">
              <a:latin typeface="Times New Roman" pitchFamily="18" charset="0"/>
              <a:cs typeface="Times New Roman" pitchFamily="18" charset="0"/>
            </a:endParaRPr>
          </a:p>
          <a:p>
            <a:pPr lvl="0" indent="542925" algn="just"/>
            <a:r>
              <a:rPr lang="ru-RU" sz="1400" b="1" i="1" dirty="0" smtClean="0">
                <a:latin typeface="Times New Roman" pitchFamily="18" charset="0"/>
                <a:cs typeface="Times New Roman" pitchFamily="18" charset="0"/>
              </a:rPr>
              <a:t>1.4. Гражданская </a:t>
            </a:r>
            <a:r>
              <a:rPr lang="ru-RU" sz="1400" b="1" i="1" dirty="0" smtClean="0">
                <a:solidFill>
                  <a:srgbClr val="FF0000"/>
                </a:solidFill>
                <a:latin typeface="Times New Roman" pitchFamily="18" charset="0"/>
                <a:cs typeface="Times New Roman" pitchFamily="18" charset="0"/>
              </a:rPr>
              <a:t>14.05.04</a:t>
            </a:r>
            <a:r>
              <a:rPr lang="ru-RU" sz="1400" b="1" i="1" dirty="0" smtClean="0">
                <a:latin typeface="Times New Roman" pitchFamily="18" charset="0"/>
                <a:cs typeface="Times New Roman" pitchFamily="18" charset="0"/>
              </a:rPr>
              <a:t> – «Электроника и автоматика физических установок », квалификация – «Инженер».</a:t>
            </a:r>
            <a:endParaRPr lang="ru-RU" sz="1400" b="1" dirty="0" smtClean="0">
              <a:latin typeface="Times New Roman" pitchFamily="18" charset="0"/>
              <a:cs typeface="Times New Roman" pitchFamily="18" charset="0"/>
            </a:endParaRPr>
          </a:p>
          <a:p>
            <a:pPr lvl="0" indent="542925" algn="just"/>
            <a:r>
              <a:rPr lang="ru-RU" sz="1400" b="1" i="1" dirty="0" smtClean="0">
                <a:latin typeface="Times New Roman" pitchFamily="18" charset="0"/>
                <a:cs typeface="Times New Roman" pitchFamily="18" charset="0"/>
              </a:rPr>
              <a:t>1.5. Гражданская </a:t>
            </a:r>
            <a:r>
              <a:rPr lang="ru-RU" sz="1400" b="1" i="1" dirty="0" smtClean="0">
                <a:solidFill>
                  <a:srgbClr val="FF0000"/>
                </a:solidFill>
                <a:latin typeface="Times New Roman" pitchFamily="18" charset="0"/>
                <a:cs typeface="Times New Roman" pitchFamily="18" charset="0"/>
              </a:rPr>
              <a:t>15.05.02</a:t>
            </a:r>
            <a:r>
              <a:rPr lang="ru-RU" sz="1400" b="1" i="1" dirty="0" smtClean="0">
                <a:latin typeface="Times New Roman" pitchFamily="18" charset="0"/>
                <a:cs typeface="Times New Roman" pitchFamily="18" charset="0"/>
              </a:rPr>
              <a:t> – «Робототехника военного и специального назначения », квалификация – «Инженер». </a:t>
            </a:r>
          </a:p>
          <a:p>
            <a:pPr lvl="0" indent="542925" algn="just"/>
            <a:r>
              <a:rPr lang="ru-RU" sz="1400" b="1" i="1" dirty="0" smtClean="0">
                <a:latin typeface="Times New Roman" pitchFamily="18" charset="0"/>
                <a:cs typeface="Times New Roman" pitchFamily="18" charset="0"/>
              </a:rPr>
              <a:t>Военная специальность: - «Управление робототехническими системами и комплексами»).</a:t>
            </a:r>
            <a:endParaRPr lang="ru-RU" sz="1400" b="1" dirty="0" smtClean="0">
              <a:latin typeface="Times New Roman" pitchFamily="18" charset="0"/>
              <a:cs typeface="Times New Roman" pitchFamily="18" charset="0"/>
            </a:endParaRPr>
          </a:p>
          <a:p>
            <a:pPr lvl="0" indent="542925" algn="just"/>
            <a:r>
              <a:rPr lang="ru-RU" sz="1400" b="1" i="1" dirty="0" smtClean="0">
                <a:latin typeface="Times New Roman" pitchFamily="18" charset="0"/>
                <a:cs typeface="Times New Roman" pitchFamily="18" charset="0"/>
              </a:rPr>
              <a:t>1.6. Гражданская </a:t>
            </a:r>
            <a:r>
              <a:rPr lang="ru-RU" sz="1400" b="1" i="1" dirty="0" smtClean="0">
                <a:solidFill>
                  <a:srgbClr val="FF0000"/>
                </a:solidFill>
                <a:latin typeface="Times New Roman" pitchFamily="18" charset="0"/>
                <a:cs typeface="Times New Roman" pitchFamily="18" charset="0"/>
              </a:rPr>
              <a:t>24.05.01</a:t>
            </a:r>
            <a:r>
              <a:rPr lang="ru-RU" sz="1400" b="1" i="1" dirty="0" smtClean="0">
                <a:latin typeface="Times New Roman" pitchFamily="18" charset="0"/>
                <a:cs typeface="Times New Roman" pitchFamily="18" charset="0"/>
              </a:rPr>
              <a:t> – «Проектирование, производство и эксплуатация ракет и ракетно-космических комплексов », квалификация – «Инженер». </a:t>
            </a:r>
          </a:p>
          <a:p>
            <a:pPr lvl="0" indent="542925" algn="just"/>
            <a:r>
              <a:rPr lang="ru-RU" sz="1400" b="1" i="1" dirty="0" smtClean="0">
                <a:latin typeface="Times New Roman" pitchFamily="18" charset="0"/>
                <a:cs typeface="Times New Roman" pitchFamily="18" charset="0"/>
              </a:rPr>
              <a:t>Военная специальность: - «Командные пункты ракетных комплексов»; - «Эксплуатация стартовых и технических комплексов и систем жизнеобеспечения»; - «</a:t>
            </a:r>
            <a:r>
              <a:rPr lang="ru-RU" sz="1400" b="1" i="1" dirty="0" err="1" smtClean="0">
                <a:latin typeface="Times New Roman" pitchFamily="18" charset="0"/>
                <a:cs typeface="Times New Roman" pitchFamily="18" charset="0"/>
              </a:rPr>
              <a:t>Заправочно-нейтрализационное</a:t>
            </a:r>
            <a:r>
              <a:rPr lang="ru-RU" sz="1400" b="1" i="1" dirty="0" smtClean="0">
                <a:latin typeface="Times New Roman" pitchFamily="18" charset="0"/>
                <a:cs typeface="Times New Roman" pitchFamily="18" charset="0"/>
              </a:rPr>
              <a:t> оборудование и системы </a:t>
            </a:r>
            <a:r>
              <a:rPr lang="ru-RU" sz="1400" b="1" i="1" dirty="0" err="1" smtClean="0">
                <a:latin typeface="Times New Roman" pitchFamily="18" charset="0"/>
                <a:cs typeface="Times New Roman" pitchFamily="18" charset="0"/>
              </a:rPr>
              <a:t>термостатирования</a:t>
            </a:r>
            <a:r>
              <a:rPr lang="ru-RU" sz="1400" b="1" i="1" dirty="0" smtClean="0">
                <a:latin typeface="Times New Roman" pitchFamily="18" charset="0"/>
                <a:cs typeface="Times New Roman" pitchFamily="18" charset="0"/>
              </a:rPr>
              <a:t> и газоснабжения технических и стартовых комплексов».</a:t>
            </a:r>
            <a:endParaRPr lang="ru-RU" sz="1400" b="1" dirty="0" smtClean="0">
              <a:latin typeface="Times New Roman" pitchFamily="18" charset="0"/>
              <a:cs typeface="Times New Roman" pitchFamily="18" charset="0"/>
            </a:endParaRPr>
          </a:p>
          <a:p>
            <a:pPr lvl="0" indent="542925" algn="just"/>
            <a:r>
              <a:rPr lang="ru-RU" sz="1400" b="1" i="1" dirty="0" smtClean="0">
                <a:latin typeface="Times New Roman" pitchFamily="18" charset="0"/>
                <a:cs typeface="Times New Roman" pitchFamily="18" charset="0"/>
              </a:rPr>
              <a:t>1.7. Гражданская </a:t>
            </a:r>
            <a:r>
              <a:rPr lang="ru-RU" sz="1400" b="1" i="1" dirty="0" smtClean="0">
                <a:solidFill>
                  <a:srgbClr val="FF0000"/>
                </a:solidFill>
                <a:latin typeface="Times New Roman" pitchFamily="18" charset="0"/>
                <a:cs typeface="Times New Roman" pitchFamily="18" charset="0"/>
              </a:rPr>
              <a:t>24.05.03</a:t>
            </a:r>
            <a:r>
              <a:rPr lang="ru-RU" sz="1400" b="1" i="1" dirty="0" smtClean="0">
                <a:latin typeface="Times New Roman" pitchFamily="18" charset="0"/>
                <a:cs typeface="Times New Roman" pitchFamily="18" charset="0"/>
              </a:rPr>
              <a:t> – «Испытание летательных аппаратов », квалификация – «Инженер». Военная специальность: - «Экспериментальная отработка и эксплуатация летательных аппаратов».</a:t>
            </a:r>
            <a:endParaRPr lang="ru-RU" sz="1400" b="1" dirty="0" smtClean="0">
              <a:latin typeface="Times New Roman" pitchFamily="18" charset="0"/>
              <a:cs typeface="Times New Roman" pitchFamily="18" charset="0"/>
            </a:endParaRPr>
          </a:p>
          <a:p>
            <a:pPr lvl="0" indent="542925" algn="just"/>
            <a:r>
              <a:rPr lang="ru-RU" sz="1400" b="1" i="1" dirty="0" smtClean="0">
                <a:latin typeface="Times New Roman" pitchFamily="18" charset="0"/>
                <a:cs typeface="Times New Roman" pitchFamily="18" charset="0"/>
              </a:rPr>
              <a:t>1.8. Гражданская </a:t>
            </a:r>
            <a:r>
              <a:rPr lang="ru-RU" sz="1400" b="1" i="1" dirty="0" smtClean="0">
                <a:solidFill>
                  <a:srgbClr val="FF0000"/>
                </a:solidFill>
                <a:latin typeface="Times New Roman" pitchFamily="18" charset="0"/>
                <a:cs typeface="Times New Roman" pitchFamily="18" charset="0"/>
              </a:rPr>
              <a:t>24.05.04 </a:t>
            </a:r>
            <a:r>
              <a:rPr lang="ru-RU" sz="1400" b="1" i="1" dirty="0" smtClean="0">
                <a:latin typeface="Times New Roman" pitchFamily="18" charset="0"/>
                <a:cs typeface="Times New Roman" pitchFamily="18" charset="0"/>
              </a:rPr>
              <a:t>– «Навигационно-баллистическое обеспечение применения космической техники », квалификация – «Инженер». </a:t>
            </a:r>
          </a:p>
          <a:p>
            <a:pPr lvl="0" indent="542925" algn="just"/>
            <a:r>
              <a:rPr lang="ru-RU" sz="1400" b="1" i="1" dirty="0" smtClean="0">
                <a:latin typeface="Times New Roman" pitchFamily="18" charset="0"/>
                <a:cs typeface="Times New Roman" pitchFamily="18" charset="0"/>
              </a:rPr>
              <a:t>Военная специальность: - «Навигационно-баллистическое и астрономо-геодезическое обеспечение применения ракетно-космических систем и комплексов».</a:t>
            </a:r>
            <a:endParaRPr lang="ru-RU" sz="1400" b="1" dirty="0" smtClean="0">
              <a:latin typeface="Times New Roman" pitchFamily="18" charset="0"/>
              <a:cs typeface="Times New Roman" pitchFamily="18" charset="0"/>
            </a:endParaRPr>
          </a:p>
          <a:p>
            <a:pPr lvl="0" indent="542925" algn="just"/>
            <a:r>
              <a:rPr lang="ru-RU" sz="1400" b="1" i="1" dirty="0" smtClean="0">
                <a:latin typeface="Times New Roman" pitchFamily="18" charset="0"/>
                <a:cs typeface="Times New Roman" pitchFamily="18" charset="0"/>
              </a:rPr>
              <a:t>1.9. Гражданская </a:t>
            </a:r>
            <a:r>
              <a:rPr lang="ru-RU" sz="1400" b="1" i="1" dirty="0" smtClean="0">
                <a:solidFill>
                  <a:srgbClr val="FF0000"/>
                </a:solidFill>
                <a:latin typeface="Times New Roman" pitchFamily="18" charset="0"/>
                <a:cs typeface="Times New Roman" pitchFamily="18" charset="0"/>
              </a:rPr>
              <a:t>24.05.06</a:t>
            </a:r>
            <a:r>
              <a:rPr lang="ru-RU" sz="1400" b="1" i="1" dirty="0" smtClean="0">
                <a:latin typeface="Times New Roman" pitchFamily="18" charset="0"/>
                <a:cs typeface="Times New Roman" pitchFamily="18" charset="0"/>
              </a:rPr>
              <a:t> – «Системы управления летательными аппаратами », квалификация – «Инженер». </a:t>
            </a:r>
          </a:p>
          <a:p>
            <a:pPr indent="542925" algn="just"/>
            <a:r>
              <a:rPr lang="ru-RU" sz="1400" b="1" i="1" dirty="0" smtClean="0">
                <a:latin typeface="Times New Roman" pitchFamily="18" charset="0"/>
                <a:cs typeface="Times New Roman" pitchFamily="18" charset="0"/>
              </a:rPr>
              <a:t>Военная специальность: - «Системы управления ракет».</a:t>
            </a:r>
          </a:p>
          <a:p>
            <a:pPr indent="542925" algn="just"/>
            <a:r>
              <a:rPr lang="ru-RU" sz="1400" b="1" i="1" dirty="0" smtClean="0">
                <a:latin typeface="Times New Roman" pitchFamily="18" charset="0"/>
                <a:cs typeface="Times New Roman" pitchFamily="18" charset="0"/>
              </a:rPr>
              <a:t>1.10. Специальность </a:t>
            </a:r>
            <a:r>
              <a:rPr lang="ru-RU" sz="1400" b="1" i="1" dirty="0" smtClean="0">
                <a:solidFill>
                  <a:srgbClr val="FF0000"/>
                </a:solidFill>
                <a:latin typeface="Times New Roman" pitchFamily="18" charset="0"/>
                <a:cs typeface="Times New Roman" pitchFamily="18" charset="0"/>
              </a:rPr>
              <a:t>56.05.08.</a:t>
            </a:r>
            <a:r>
              <a:rPr lang="ru-RU" sz="1400" b="1" i="1" dirty="0" smtClean="0">
                <a:latin typeface="Times New Roman" pitchFamily="18" charset="0"/>
                <a:cs typeface="Times New Roman" pitchFamily="18" charset="0"/>
              </a:rPr>
              <a:t> – «Военно-политическая работа». Вступительные результаты по предметам: - русский язык; - обществознание; - история.</a:t>
            </a:r>
            <a:endParaRPr lang="ru-RU" sz="1400" b="1" dirty="0" smtClean="0">
              <a:solidFill>
                <a:srgbClr val="FF0000"/>
              </a:solidFill>
              <a:latin typeface="Times New Roman" pitchFamily="18" charset="0"/>
              <a:cs typeface="Times New Roman" pitchFamily="18" charset="0"/>
            </a:endParaRPr>
          </a:p>
          <a:p>
            <a:pPr indent="542925" algn="just"/>
            <a:r>
              <a:rPr lang="ru-RU" sz="1400" b="1" dirty="0" smtClean="0">
                <a:solidFill>
                  <a:srgbClr val="FF0000"/>
                </a:solidFill>
                <a:latin typeface="Times New Roman" pitchFamily="18" charset="0"/>
                <a:cs typeface="Times New Roman" pitchFamily="18" charset="0"/>
              </a:rPr>
              <a:t>ВОЕННАЯ АКАДЕМИЯ РВСН (филиал г. СЕРПУХОВ, Московская область)</a:t>
            </a:r>
            <a:r>
              <a:rPr lang="ru-RU" sz="1400" b="1" dirty="0" smtClean="0">
                <a:latin typeface="Times New Roman" pitchFamily="18" charset="0"/>
                <a:cs typeface="Times New Roman" pitchFamily="18" charset="0"/>
              </a:rPr>
              <a:t> </a:t>
            </a:r>
          </a:p>
          <a:p>
            <a:pPr indent="542925" algn="just"/>
            <a:r>
              <a:rPr lang="ru-RU" sz="1400" b="1" dirty="0" smtClean="0">
                <a:latin typeface="Times New Roman" pitchFamily="18" charset="0"/>
                <a:cs typeface="Times New Roman" pitchFamily="18" charset="0"/>
              </a:rPr>
              <a:t>1. Программы высшего образования:</a:t>
            </a:r>
          </a:p>
          <a:p>
            <a:pPr indent="542925" algn="just"/>
            <a:r>
              <a:rPr lang="ru-RU" sz="1400" b="1" i="1" dirty="0" smtClean="0">
                <a:latin typeface="Times New Roman" pitchFamily="18" charset="0"/>
                <a:cs typeface="Times New Roman" pitchFamily="18" charset="0"/>
              </a:rPr>
              <a:t>1.1. Гражданская </a:t>
            </a:r>
            <a:r>
              <a:rPr lang="ru-RU" sz="1400" b="1" i="1" dirty="0" smtClean="0">
                <a:solidFill>
                  <a:srgbClr val="FF0000"/>
                </a:solidFill>
                <a:latin typeface="Times New Roman" pitchFamily="18" charset="0"/>
                <a:cs typeface="Times New Roman" pitchFamily="18" charset="0"/>
              </a:rPr>
              <a:t>23.05.01</a:t>
            </a:r>
            <a:r>
              <a:rPr lang="ru-RU" sz="1400" b="1" i="1" dirty="0" smtClean="0">
                <a:latin typeface="Times New Roman" pitchFamily="18" charset="0"/>
                <a:cs typeface="Times New Roman" pitchFamily="18" charset="0"/>
              </a:rPr>
              <a:t> – «Наземные транспортно-технологические средства », квалификация – «Инженер». </a:t>
            </a:r>
          </a:p>
          <a:p>
            <a:pPr indent="542925" algn="just"/>
            <a:r>
              <a:rPr lang="ru-RU" sz="1400" b="1" i="1" dirty="0" smtClean="0">
                <a:latin typeface="Times New Roman" pitchFamily="18" charset="0"/>
                <a:cs typeface="Times New Roman" pitchFamily="18" charset="0"/>
              </a:rPr>
              <a:t>Военная специальность: - «Автомобили и тракторы».</a:t>
            </a:r>
            <a:r>
              <a:rPr lang="ru-RU" sz="1400" i="1" dirty="0" smtClean="0"/>
              <a:t>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835824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1" hangingPunct="1"/>
            <a:r>
              <a:rPr lang="ru-RU" b="1" dirty="0" smtClean="0">
                <a:latin typeface="Times New Roman" pitchFamily="18" charset="0"/>
                <a:ea typeface="Times New Roman" pitchFamily="18" charset="0"/>
                <a:cs typeface="Times New Roman" pitchFamily="18" charset="0"/>
              </a:rPr>
              <a:t>ВОЕННАЯ АКАДЕМИЯ РАКЕТНЫХ ВОЙСК СТРАТЕГИЧЕСКОГО НАЗНАЧЕНИЯ им. ПЕТРА ВЕЛИКОГО</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7" name="Прямоугольник 26"/>
          <p:cNvSpPr/>
          <p:nvPr/>
        </p:nvSpPr>
        <p:spPr>
          <a:xfrm>
            <a:off x="860397" y="957244"/>
            <a:ext cx="8643998" cy="5262979"/>
          </a:xfrm>
          <a:prstGeom prst="rect">
            <a:avLst/>
          </a:prstGeom>
        </p:spPr>
        <p:txBody>
          <a:bodyPr wrap="square">
            <a:spAutoFit/>
          </a:bodyPr>
          <a:lstStyle/>
          <a:p>
            <a:pPr indent="540000" algn="just"/>
            <a:r>
              <a:rPr lang="ru-RU" sz="1400" b="1" i="1" dirty="0" smtClean="0">
                <a:latin typeface="Times New Roman" pitchFamily="18" charset="0"/>
                <a:cs typeface="Times New Roman" pitchFamily="18" charset="0"/>
              </a:rPr>
              <a:t>1.2. Гражданская </a:t>
            </a:r>
            <a:r>
              <a:rPr lang="ru-RU" sz="1400" b="1" i="1" dirty="0" smtClean="0">
                <a:solidFill>
                  <a:srgbClr val="FF0000"/>
                </a:solidFill>
                <a:latin typeface="Times New Roman" pitchFamily="18" charset="0"/>
                <a:cs typeface="Times New Roman" pitchFamily="18" charset="0"/>
              </a:rPr>
              <a:t>24.05.01</a:t>
            </a:r>
            <a:r>
              <a:rPr lang="ru-RU" sz="1400" b="1" i="1" dirty="0" smtClean="0">
                <a:latin typeface="Times New Roman" pitchFamily="18" charset="0"/>
                <a:cs typeface="Times New Roman" pitchFamily="18" charset="0"/>
              </a:rPr>
              <a:t> – «Проектирование, производство и эксплуатация ракет и ракетно-космических комплексов», квалификация – «Инженер». </a:t>
            </a:r>
          </a:p>
          <a:p>
            <a:pPr indent="540000" algn="just"/>
            <a:r>
              <a:rPr lang="ru-RU" sz="1400" b="1" dirty="0" smtClean="0">
                <a:latin typeface="Times New Roman" pitchFamily="18" charset="0"/>
                <a:cs typeface="Times New Roman" pitchFamily="18" charset="0"/>
              </a:rPr>
              <a:t> </a:t>
            </a:r>
            <a:r>
              <a:rPr lang="ru-RU" sz="1400" b="1" i="1" dirty="0" smtClean="0">
                <a:latin typeface="Times New Roman" pitchFamily="18" charset="0"/>
                <a:cs typeface="Times New Roman" pitchFamily="18" charset="0"/>
              </a:rPr>
              <a:t>Военная специальность: - «Эксплуатация стартовых и технических комплексов и систем жизнеобеспечения». </a:t>
            </a:r>
          </a:p>
          <a:p>
            <a:pPr lvl="0" indent="540000" algn="just"/>
            <a:r>
              <a:rPr lang="ru-RU" sz="1400" b="1" i="1" dirty="0" smtClean="0">
                <a:latin typeface="Times New Roman" pitchFamily="18" charset="0"/>
                <a:cs typeface="Times New Roman" pitchFamily="18" charset="0"/>
              </a:rPr>
              <a:t>Гражданская </a:t>
            </a:r>
            <a:r>
              <a:rPr lang="ru-RU" sz="1400" b="1" i="1" dirty="0" smtClean="0">
                <a:solidFill>
                  <a:srgbClr val="FF0000"/>
                </a:solidFill>
                <a:latin typeface="Times New Roman" pitchFamily="18" charset="0"/>
                <a:cs typeface="Times New Roman" pitchFamily="18" charset="0"/>
              </a:rPr>
              <a:t>24.05.06</a:t>
            </a:r>
            <a:r>
              <a:rPr lang="ru-RU" sz="1400" b="1" i="1" dirty="0" smtClean="0">
                <a:latin typeface="Times New Roman" pitchFamily="18" charset="0"/>
                <a:cs typeface="Times New Roman" pitchFamily="18" charset="0"/>
              </a:rPr>
              <a:t> – «Системы управления летательными аппаратами». Квалификация – «Инженер». Военная специальность: - «Системы управления ракет»; - «Наземные навигационно-геодезические комплексы подготовки исходных данных систем управления летательных аппаратов»;</a:t>
            </a:r>
            <a:endParaRPr lang="ru-RU" sz="1400" b="1" dirty="0" smtClean="0">
              <a:latin typeface="Times New Roman" pitchFamily="18" charset="0"/>
              <a:cs typeface="Times New Roman" pitchFamily="18" charset="0"/>
            </a:endParaRPr>
          </a:p>
          <a:p>
            <a:pPr lvl="0" indent="540000" algn="just"/>
            <a:r>
              <a:rPr lang="ru-RU" sz="1400" b="1" i="1" dirty="0" smtClean="0">
                <a:latin typeface="Times New Roman" pitchFamily="18" charset="0"/>
                <a:cs typeface="Times New Roman" pitchFamily="18" charset="0"/>
              </a:rPr>
              <a:t>Гражданская </a:t>
            </a:r>
            <a:r>
              <a:rPr lang="ru-RU" sz="1400" b="1" i="1" dirty="0" smtClean="0">
                <a:solidFill>
                  <a:srgbClr val="FF0000"/>
                </a:solidFill>
                <a:latin typeface="Times New Roman" pitchFamily="18" charset="0"/>
                <a:cs typeface="Times New Roman" pitchFamily="18" charset="0"/>
              </a:rPr>
              <a:t>14.05.04</a:t>
            </a:r>
            <a:r>
              <a:rPr lang="ru-RU" sz="1400" b="1" i="1" dirty="0" smtClean="0">
                <a:latin typeface="Times New Roman" pitchFamily="18" charset="0"/>
                <a:cs typeface="Times New Roman" pitchFamily="18" charset="0"/>
              </a:rPr>
              <a:t> – «Электроника и автоматика физических установок». Квалификация – «Инженер».</a:t>
            </a:r>
            <a:endParaRPr lang="ru-RU" sz="1400" b="1" dirty="0" smtClean="0">
              <a:latin typeface="Times New Roman" pitchFamily="18" charset="0"/>
              <a:cs typeface="Times New Roman" pitchFamily="18" charset="0"/>
            </a:endParaRPr>
          </a:p>
          <a:p>
            <a:pPr indent="540000" algn="just"/>
            <a:r>
              <a:rPr lang="ru-RU" sz="1400" b="1" i="1" dirty="0" smtClean="0">
                <a:latin typeface="Times New Roman" pitchFamily="18" charset="0"/>
                <a:cs typeface="Times New Roman" pitchFamily="18" charset="0"/>
              </a:rPr>
              <a:t>Гражданская </a:t>
            </a:r>
            <a:r>
              <a:rPr lang="ru-RU" sz="1400" b="1" i="1" dirty="0" smtClean="0">
                <a:solidFill>
                  <a:srgbClr val="FF0000"/>
                </a:solidFill>
                <a:latin typeface="Times New Roman" pitchFamily="18" charset="0"/>
                <a:cs typeface="Times New Roman" pitchFamily="18" charset="0"/>
              </a:rPr>
              <a:t>09.05.01</a:t>
            </a:r>
            <a:r>
              <a:rPr lang="ru-RU" sz="1400" b="1" i="1" dirty="0" smtClean="0">
                <a:latin typeface="Times New Roman" pitchFamily="18" charset="0"/>
                <a:cs typeface="Times New Roman" pitchFamily="18" charset="0"/>
              </a:rPr>
              <a:t> – «Применение  и  эксплуатация  автоматизированных систем специального назначения». Квалификация – «Инженер». Военная специальность: - «Применение и эксплуатация автоматизированных систем управления технологическими процессами»;</a:t>
            </a:r>
            <a:endParaRPr lang="ru-RU" sz="1400" b="1" dirty="0" smtClean="0">
              <a:latin typeface="Times New Roman" pitchFamily="18" charset="0"/>
              <a:cs typeface="Times New Roman" pitchFamily="18" charset="0"/>
            </a:endParaRPr>
          </a:p>
          <a:p>
            <a:pPr lvl="0" indent="540000" algn="just"/>
            <a:r>
              <a:rPr lang="ru-RU" sz="1400" b="1" i="1" dirty="0" smtClean="0">
                <a:latin typeface="Times New Roman" pitchFamily="18" charset="0"/>
                <a:cs typeface="Times New Roman" pitchFamily="18" charset="0"/>
              </a:rPr>
              <a:t>Гражданская </a:t>
            </a:r>
            <a:r>
              <a:rPr lang="ru-RU" sz="1400" b="1" i="1" dirty="0" smtClean="0">
                <a:solidFill>
                  <a:srgbClr val="FF0000"/>
                </a:solidFill>
                <a:latin typeface="Times New Roman" pitchFamily="18" charset="0"/>
                <a:cs typeface="Times New Roman" pitchFamily="18" charset="0"/>
              </a:rPr>
              <a:t>11.05.02</a:t>
            </a:r>
            <a:r>
              <a:rPr lang="ru-RU" sz="1400" b="1" i="1" dirty="0" smtClean="0">
                <a:latin typeface="Times New Roman" pitchFamily="18" charset="0"/>
                <a:cs typeface="Times New Roman" pitchFamily="18" charset="0"/>
              </a:rPr>
              <a:t> – «Специальные радиотехнические системы». Квалификация – «Инженер». Военная специальность: - «Радиотехнические системы и комплексы сбора и обработки информации»;</a:t>
            </a:r>
            <a:endParaRPr lang="ru-RU" sz="1400" b="1" dirty="0" smtClean="0">
              <a:latin typeface="Times New Roman" pitchFamily="18" charset="0"/>
              <a:cs typeface="Times New Roman" pitchFamily="18" charset="0"/>
            </a:endParaRPr>
          </a:p>
          <a:p>
            <a:pPr indent="540000" algn="just"/>
            <a:r>
              <a:rPr lang="ru-RU" sz="1400" b="1" i="1" dirty="0" smtClean="0">
                <a:latin typeface="Times New Roman" pitchFamily="18" charset="0"/>
                <a:cs typeface="Times New Roman" pitchFamily="18" charset="0"/>
              </a:rPr>
              <a:t>Гражданская </a:t>
            </a:r>
            <a:r>
              <a:rPr lang="ru-RU" sz="1400" b="1" i="1" dirty="0" smtClean="0">
                <a:solidFill>
                  <a:srgbClr val="FF0000"/>
                </a:solidFill>
                <a:latin typeface="Times New Roman" pitchFamily="18" charset="0"/>
                <a:cs typeface="Times New Roman" pitchFamily="18" charset="0"/>
              </a:rPr>
              <a:t>11.05.04</a:t>
            </a:r>
            <a:r>
              <a:rPr lang="ru-RU" sz="1400" b="1" i="1" dirty="0" smtClean="0">
                <a:latin typeface="Times New Roman" pitchFamily="18" charset="0"/>
                <a:cs typeface="Times New Roman" pitchFamily="18" charset="0"/>
              </a:rPr>
              <a:t> – «</a:t>
            </a:r>
            <a:r>
              <a:rPr lang="ru-RU" sz="1400" b="1" i="1" dirty="0" err="1" smtClean="0">
                <a:latin typeface="Times New Roman" pitchFamily="18" charset="0"/>
                <a:cs typeface="Times New Roman" pitchFamily="18" charset="0"/>
              </a:rPr>
              <a:t>Инфокоммуникационные</a:t>
            </a:r>
            <a:r>
              <a:rPr lang="ru-RU" sz="1400" b="1" i="1" dirty="0" smtClean="0">
                <a:latin typeface="Times New Roman" pitchFamily="18" charset="0"/>
                <a:cs typeface="Times New Roman" pitchFamily="18" charset="0"/>
              </a:rPr>
              <a:t> технологии и системы специальной связи». Квалификация – «Инженер». Военная специальность: - «Системы коммутации и сети связи специального назначения».</a:t>
            </a:r>
          </a:p>
          <a:p>
            <a:pPr indent="542925" algn="just"/>
            <a:r>
              <a:rPr lang="ru-RU" sz="1400" b="1" dirty="0" smtClean="0">
                <a:latin typeface="Times New Roman" pitchFamily="18" charset="0"/>
                <a:cs typeface="Times New Roman" pitchFamily="18" charset="0"/>
              </a:rPr>
              <a:t>2. Программы среднего профессионального образования:</a:t>
            </a:r>
          </a:p>
          <a:p>
            <a:pPr indent="542925" algn="just"/>
            <a:r>
              <a:rPr lang="ru-RU" sz="1400" b="1" i="1" dirty="0" smtClean="0">
                <a:latin typeface="Times New Roman" pitchFamily="18" charset="0"/>
                <a:cs typeface="Times New Roman" pitchFamily="18" charset="0"/>
              </a:rPr>
              <a:t>2.1. Гражданская – </a:t>
            </a:r>
            <a:r>
              <a:rPr lang="ru-RU" sz="1400" b="1" i="1" dirty="0" smtClean="0">
                <a:solidFill>
                  <a:srgbClr val="FF0000"/>
                </a:solidFill>
                <a:latin typeface="Times New Roman" pitchFamily="18" charset="0"/>
                <a:cs typeface="Times New Roman" pitchFamily="18" charset="0"/>
              </a:rPr>
              <a:t>13.02.03</a:t>
            </a:r>
            <a:r>
              <a:rPr lang="ru-RU" sz="1400" b="1" i="1" dirty="0" smtClean="0">
                <a:latin typeface="Times New Roman" pitchFamily="18" charset="0"/>
                <a:cs typeface="Times New Roman" pitchFamily="18" charset="0"/>
              </a:rPr>
              <a:t> «Электрические станции, сети и системы», квалификация – «Техник»;</a:t>
            </a:r>
          </a:p>
          <a:p>
            <a:pPr indent="542925" algn="just"/>
            <a:r>
              <a:rPr lang="ru-RU" sz="1400" b="1" i="1" dirty="0" smtClean="0">
                <a:latin typeface="Times New Roman" pitchFamily="18" charset="0"/>
                <a:cs typeface="Times New Roman" pitchFamily="18" charset="0"/>
              </a:rPr>
              <a:t>2.2. Гражданская – </a:t>
            </a:r>
            <a:r>
              <a:rPr lang="ru-RU" sz="1400" b="1" i="1" dirty="0" smtClean="0">
                <a:solidFill>
                  <a:srgbClr val="FF0000"/>
                </a:solidFill>
                <a:latin typeface="Times New Roman" pitchFamily="18" charset="0"/>
                <a:cs typeface="Times New Roman" pitchFamily="18" charset="0"/>
              </a:rPr>
              <a:t>10.02.05</a:t>
            </a:r>
            <a:r>
              <a:rPr lang="ru-RU" sz="1400" b="1" i="1" dirty="0" smtClean="0">
                <a:latin typeface="Times New Roman" pitchFamily="18" charset="0"/>
                <a:cs typeface="Times New Roman" pitchFamily="18" charset="0"/>
              </a:rPr>
              <a:t> «Обеспечение информационной безопасности автоматизированных систем», квалификация – «Техник»;</a:t>
            </a:r>
          </a:p>
          <a:p>
            <a:pPr indent="542925" algn="just"/>
            <a:r>
              <a:rPr lang="ru-RU" sz="1400" b="1" i="1" dirty="0" smtClean="0">
                <a:latin typeface="Times New Roman" pitchFamily="18" charset="0"/>
                <a:cs typeface="Times New Roman" pitchFamily="18" charset="0"/>
              </a:rPr>
              <a:t>2.3. Гражданская – </a:t>
            </a:r>
            <a:r>
              <a:rPr lang="ru-RU" sz="1400" b="1" i="1" dirty="0" smtClean="0">
                <a:solidFill>
                  <a:srgbClr val="FF0000"/>
                </a:solidFill>
                <a:latin typeface="Times New Roman" pitchFamily="18" charset="0"/>
                <a:cs typeface="Times New Roman" pitchFamily="18" charset="0"/>
              </a:rPr>
              <a:t>10.02.04</a:t>
            </a:r>
            <a:r>
              <a:rPr lang="ru-RU" sz="1400" b="1" i="1" dirty="0" smtClean="0">
                <a:latin typeface="Times New Roman" pitchFamily="18" charset="0"/>
                <a:cs typeface="Times New Roman" pitchFamily="18" charset="0"/>
              </a:rPr>
              <a:t> «Обеспечение информационной безопасности телекоммуникационных систем », квалификация – «Техник».</a:t>
            </a:r>
            <a:endParaRPr lang="ru-RU" sz="1400" b="1" dirty="0" smtClean="0">
              <a:latin typeface="Times New Roman" pitchFamily="18" charset="0"/>
              <a:cs typeface="Times New Roman" pitchFamily="18" charset="0"/>
            </a:endParaRPr>
          </a:p>
        </p:txBody>
      </p:sp>
      <p:graphicFrame>
        <p:nvGraphicFramePr>
          <p:cNvPr id="12" name="Таблица 11"/>
          <p:cNvGraphicFramePr>
            <a:graphicFrameLocks noGrp="1"/>
          </p:cNvGraphicFramePr>
          <p:nvPr/>
        </p:nvGraphicFramePr>
        <p:xfrm>
          <a:off x="860397" y="6256020"/>
          <a:ext cx="8750301" cy="802004"/>
        </p:xfrm>
        <a:graphic>
          <a:graphicData uri="http://schemas.openxmlformats.org/drawingml/2006/table">
            <a:tbl>
              <a:tblPr firstRow="1" bandRow="1">
                <a:tableStyleId>{5C22544A-7EE6-4342-B048-85BDC9FD1C3A}</a:tableStyleId>
              </a:tblPr>
              <a:tblGrid>
                <a:gridCol w="1017564"/>
                <a:gridCol w="3500462"/>
                <a:gridCol w="4232275"/>
              </a:tblGrid>
              <a:tr h="802004">
                <a:tc>
                  <a:txBody>
                    <a:bodyPr/>
                    <a:lstStyle/>
                    <a:p>
                      <a:r>
                        <a:rPr lang="ru-RU" sz="1400" dirty="0" smtClean="0">
                          <a:solidFill>
                            <a:schemeClr val="tx1"/>
                          </a:solidFill>
                          <a:latin typeface="Times New Roman" pitchFamily="18" charset="0"/>
                          <a:cs typeface="Times New Roman" pitchFamily="18" charset="0"/>
                        </a:rPr>
                        <a:t>Адрес:</a:t>
                      </a:r>
                    </a:p>
                    <a:p>
                      <a:r>
                        <a:rPr lang="ru-RU" sz="1400" dirty="0" smtClean="0">
                          <a:solidFill>
                            <a:schemeClr val="tx1"/>
                          </a:solidFill>
                          <a:latin typeface="Times New Roman" pitchFamily="18" charset="0"/>
                          <a:cs typeface="Times New Roman" pitchFamily="18" charset="0"/>
                        </a:rPr>
                        <a:t>Телефон:</a:t>
                      </a:r>
                    </a:p>
                    <a:p>
                      <a:r>
                        <a:rPr lang="en-US" sz="1400" b="1" dirty="0" smtClean="0">
                          <a:solidFill>
                            <a:schemeClr val="tx1"/>
                          </a:solidFill>
                          <a:latin typeface="Times New Roman" pitchFamily="18" charset="0"/>
                          <a:cs typeface="Times New Roman" pitchFamily="18" charset="0"/>
                        </a:rPr>
                        <a:t>e-mail</a:t>
                      </a:r>
                      <a:r>
                        <a:rPr lang="ru-RU" sz="1400" b="1" dirty="0" smtClean="0">
                          <a:solidFill>
                            <a:schemeClr val="tx1"/>
                          </a:solidFill>
                          <a:latin typeface="Times New Roman" pitchFamily="18" charset="0"/>
                          <a:cs typeface="Times New Roman" pitchFamily="18" charset="0"/>
                        </a:rPr>
                        <a:t>:</a:t>
                      </a:r>
                      <a:endParaRPr lang="ru-RU" sz="1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ru-RU" sz="1400" b="1" dirty="0" smtClean="0">
                          <a:solidFill>
                            <a:schemeClr val="tx1"/>
                          </a:solidFill>
                          <a:latin typeface="Times New Roman" pitchFamily="18" charset="0"/>
                          <a:cs typeface="Times New Roman" pitchFamily="18" charset="0"/>
                        </a:rPr>
                        <a:t>143900, г. </a:t>
                      </a:r>
                      <a:r>
                        <a:rPr lang="ru-RU" sz="1400" b="1" dirty="0" err="1" smtClean="0">
                          <a:solidFill>
                            <a:schemeClr val="tx1"/>
                          </a:solidFill>
                          <a:latin typeface="Times New Roman" pitchFamily="18" charset="0"/>
                          <a:cs typeface="Times New Roman" pitchFamily="18" charset="0"/>
                        </a:rPr>
                        <a:t>Балашиха</a:t>
                      </a:r>
                      <a:r>
                        <a:rPr lang="ru-RU" sz="1400" b="1" dirty="0" smtClean="0">
                          <a:solidFill>
                            <a:schemeClr val="tx1"/>
                          </a:solidFill>
                          <a:latin typeface="Times New Roman" pitchFamily="18" charset="0"/>
                          <a:cs typeface="Times New Roman" pitchFamily="18" charset="0"/>
                        </a:rPr>
                        <a:t>, ул. </a:t>
                      </a:r>
                      <a:r>
                        <a:rPr lang="ru-RU" sz="1400" b="1" dirty="0" err="1" smtClean="0">
                          <a:solidFill>
                            <a:schemeClr val="tx1"/>
                          </a:solidFill>
                          <a:latin typeface="Times New Roman" pitchFamily="18" charset="0"/>
                          <a:cs typeface="Times New Roman" pitchFamily="18" charset="0"/>
                        </a:rPr>
                        <a:t>Карбышева</a:t>
                      </a:r>
                      <a:r>
                        <a:rPr lang="ru-RU" sz="1400" b="1" dirty="0" smtClean="0">
                          <a:solidFill>
                            <a:schemeClr val="tx1"/>
                          </a:solidFill>
                          <a:latin typeface="Times New Roman" pitchFamily="18" charset="0"/>
                          <a:cs typeface="Times New Roman" pitchFamily="18" charset="0"/>
                        </a:rPr>
                        <a:t>, д.8;</a:t>
                      </a:r>
                    </a:p>
                    <a:p>
                      <a:pPr algn="r"/>
                      <a:r>
                        <a:rPr lang="ru-RU" sz="1400" b="1" kern="1200" dirty="0" smtClean="0">
                          <a:solidFill>
                            <a:schemeClr val="tx1"/>
                          </a:solidFill>
                          <a:latin typeface="Times New Roman" pitchFamily="18" charset="0"/>
                          <a:ea typeface="+mn-ea"/>
                          <a:cs typeface="Times New Roman" pitchFamily="18" charset="0"/>
                        </a:rPr>
                        <a:t>8 (495) 524-07-39 (коммутатор)</a:t>
                      </a:r>
                      <a:r>
                        <a:rPr lang="ru-RU" sz="1400" b="1" dirty="0" smtClean="0">
                          <a:solidFill>
                            <a:schemeClr val="tx1"/>
                          </a:solidFill>
                          <a:latin typeface="Times New Roman" pitchFamily="18" charset="0"/>
                          <a:cs typeface="Times New Roman" pitchFamily="18" charset="0"/>
                        </a:rPr>
                        <a:t>;</a:t>
                      </a:r>
                    </a:p>
                    <a:p>
                      <a:pPr algn="r"/>
                      <a:r>
                        <a:rPr lang="en-US" sz="1400" b="1" dirty="0" smtClean="0">
                          <a:solidFill>
                            <a:schemeClr val="tx1"/>
                          </a:solidFill>
                          <a:latin typeface="Times New Roman" pitchFamily="18" charset="0"/>
                          <a:cs typeface="Times New Roman" pitchFamily="18" charset="0"/>
                        </a:rPr>
                        <a:t>varvsn@mil.ru</a:t>
                      </a:r>
                      <a:endParaRPr lang="ru-RU" sz="1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ru-RU" sz="1400" b="1" dirty="0" smtClean="0">
                          <a:solidFill>
                            <a:schemeClr val="tx1"/>
                          </a:solidFill>
                          <a:latin typeface="Times New Roman" pitchFamily="18" charset="0"/>
                          <a:cs typeface="Times New Roman" pitchFamily="18" charset="0"/>
                        </a:rPr>
                        <a:t>Московская обл., г. Серпухов ул. Бригадная, д.17;</a:t>
                      </a:r>
                    </a:p>
                    <a:p>
                      <a:pPr algn="r"/>
                      <a:r>
                        <a:rPr lang="ru-RU" sz="1400" b="1" kern="1200" dirty="0" smtClean="0">
                          <a:solidFill>
                            <a:schemeClr val="tx1"/>
                          </a:solidFill>
                          <a:latin typeface="Times New Roman" pitchFamily="18" charset="0"/>
                          <a:ea typeface="+mn-ea"/>
                          <a:cs typeface="Times New Roman" pitchFamily="18" charset="0"/>
                        </a:rPr>
                        <a:t>8 (4967) 72-19-11 (коммутатор)</a:t>
                      </a:r>
                      <a:r>
                        <a:rPr lang="ru-RU" sz="1400" b="1" dirty="0" smtClean="0">
                          <a:solidFill>
                            <a:schemeClr val="tx1"/>
                          </a:solidFill>
                          <a:latin typeface="Times New Roman" pitchFamily="18" charset="0"/>
                          <a:cs typeface="Times New Roman" pitchFamily="18" charset="0"/>
                        </a:rPr>
                        <a:t>; </a:t>
                      </a:r>
                    </a:p>
                    <a:p>
                      <a:pPr algn="r"/>
                      <a:r>
                        <a:rPr lang="en-US" sz="1400" b="1" dirty="0" smtClean="0">
                          <a:solidFill>
                            <a:schemeClr val="tx1"/>
                          </a:solidFill>
                          <a:latin typeface="Times New Roman" pitchFamily="18" charset="0"/>
                          <a:cs typeface="Times New Roman" pitchFamily="18" charset="0"/>
                        </a:rPr>
                        <a:t>varvsn-serp@mil.ru</a:t>
                      </a:r>
                      <a:endParaRPr lang="ru-RU" sz="1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2" y="99988"/>
            <a:ext cx="7572428"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ВОЕННАЯ АКАДЕМИЯ СВЯЗИ им. МАРШАЛА СОВЕТСКОГО СОЮЗА С.М. БУДЕННОГО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 САНКТ-ПЕТЕРБУРГ)</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Текст 18"/>
          <p:cNvSpPr>
            <a:spLocks noGrp="1"/>
          </p:cNvSpPr>
          <p:nvPr>
            <p:ph type="body" sz="half" idx="2"/>
          </p:nvPr>
        </p:nvSpPr>
        <p:spPr>
          <a:xfrm>
            <a:off x="5861057" y="1171558"/>
            <a:ext cx="3643338" cy="3643338"/>
          </a:xfrm>
          <a:solidFill>
            <a:schemeClr val="tx2">
              <a:lumMod val="65000"/>
              <a:lumOff val="35000"/>
            </a:schemeClr>
          </a:solidFill>
        </p:spPr>
        <p:txBody>
          <a:bodyPr/>
          <a:lstStyle/>
          <a:p>
            <a:r>
              <a:rPr lang="ru-RU" sz="2100" dirty="0" smtClean="0">
                <a:solidFill>
                  <a:schemeClr val="bg1"/>
                </a:solidFill>
                <a:latin typeface="Arial Black" pitchFamily="34" charset="0"/>
              </a:rPr>
              <a:t>Военная академия связи – готовит специалистов с высшим и средним профессиональным военно-специальным образованием в </a:t>
            </a:r>
            <a:r>
              <a:rPr lang="ru-RU" sz="2100" dirty="0" err="1" smtClean="0">
                <a:solidFill>
                  <a:schemeClr val="bg1"/>
                </a:solidFill>
                <a:latin typeface="Arial Black" pitchFamily="34" charset="0"/>
              </a:rPr>
              <a:t>инте-ресах</a:t>
            </a:r>
            <a:r>
              <a:rPr lang="ru-RU" sz="2100" dirty="0" smtClean="0">
                <a:solidFill>
                  <a:schemeClr val="bg1"/>
                </a:solidFill>
                <a:latin typeface="Arial Black" pitchFamily="34" charset="0"/>
              </a:rPr>
              <a:t> Министерства обороны Российской Федерации и иных федеральных органов</a:t>
            </a:r>
            <a:endParaRPr lang="ru-RU" sz="2000" dirty="0">
              <a:solidFill>
                <a:schemeClr val="bg1"/>
              </a:solidFill>
              <a:latin typeface="Arial Black" pitchFamily="34" charset="0"/>
            </a:endParaRPr>
          </a:p>
        </p:txBody>
      </p:sp>
      <p:sp>
        <p:nvSpPr>
          <p:cNvPr id="22" name="Прямоугольник 21"/>
          <p:cNvSpPr/>
          <p:nvPr/>
        </p:nvSpPr>
        <p:spPr>
          <a:xfrm>
            <a:off x="646083" y="4738687"/>
            <a:ext cx="8858312" cy="2462213"/>
          </a:xfrm>
          <a:prstGeom prst="rect">
            <a:avLst/>
          </a:prstGeom>
        </p:spPr>
        <p:txBody>
          <a:bodyPr wrap="square">
            <a:spAutoFit/>
          </a:bodyPr>
          <a:lstStyle/>
          <a:p>
            <a:pPr algn="just"/>
            <a:r>
              <a:rPr lang="ru-RU" sz="1400" b="1" dirty="0" smtClean="0">
                <a:latin typeface="Times New Roman" pitchFamily="18" charset="0"/>
                <a:cs typeface="Times New Roman" pitchFamily="18" charset="0"/>
              </a:rPr>
              <a:t>Военная академия связи – современное высшее военно-учебное заведение, из стен которой ежегодно выпускаются более 800 специалистов различных уровней подготовки. Это выпускники докторантуры и адъюнктуры, офицеры с высшей военной оперативно-тактической подготовкой, с полной военно-специальной подготовкой, со средней военно-специальной подготовкой. Подготовка специалистов проводится по 9 специальностям магистерской подготовки, 9 специальностям полной военно-специальной подготовки, 9 специальностям в рамках средней военно-специальной подготовки. В Военной академии связи осуществляется обучение военным специальностям курсантов – граждан женского пола.</a:t>
            </a:r>
          </a:p>
          <a:p>
            <a:pPr algn="just"/>
            <a:r>
              <a:rPr lang="ru-RU" sz="1400" b="1" dirty="0" smtClean="0">
                <a:latin typeface="Times New Roman" pitchFamily="18" charset="0"/>
                <a:cs typeface="Times New Roman" pitchFamily="18" charset="0"/>
              </a:rPr>
              <a:t>С момента своего создания и до сегодняшних дней ВА связи является кузницей командных и инженерных кадров не только для Министерства обороны Российской Федерации, но и для Министерства внутренних дел, войск национальной гвардии иных федеральных органов исполнительной власти Российской Федерации, где законодательством предусмотрено прохождение военной службы. </a:t>
            </a:r>
            <a:endParaRPr lang="ru-RU" sz="1400" b="1" dirty="0">
              <a:latin typeface="Times New Roman" pitchFamily="18" charset="0"/>
              <a:cs typeface="Times New Roman" pitchFamily="18" charset="0"/>
            </a:endParaRPr>
          </a:p>
        </p:txBody>
      </p:sp>
      <p:pic>
        <p:nvPicPr>
          <p:cNvPr id="14" name="Рисунок 13" descr="https://ens.mil.ru/files/morf/vas.jpg"/>
          <p:cNvPicPr/>
          <p:nvPr/>
        </p:nvPicPr>
        <p:blipFill>
          <a:blip r:embed="rId5">
            <a:extLst>
              <a:ext uri="{28A0092B-C50C-407E-A947-70E740481C1C}">
                <a14:useLocalDpi xmlns:a14="http://schemas.microsoft.com/office/drawing/2010/main" val="0"/>
              </a:ext>
            </a:extLst>
          </a:blip>
          <a:srcRect/>
          <a:stretch>
            <a:fillRect/>
          </a:stretch>
        </p:blipFill>
        <p:spPr bwMode="auto">
          <a:xfrm>
            <a:off x="717521" y="1171558"/>
            <a:ext cx="5143536" cy="3643338"/>
          </a:xfrm>
          <a:prstGeom prst="rect">
            <a:avLst/>
          </a:prstGeom>
          <a:noFill/>
          <a:ln>
            <a:noFill/>
          </a:ln>
        </p:spPr>
      </p:pic>
      <p:pic>
        <p:nvPicPr>
          <p:cNvPr id="15" name="Picture 3"/>
          <p:cNvPicPr>
            <a:picLocks noChangeAspect="1" noChangeArrowheads="1"/>
          </p:cNvPicPr>
          <p:nvPr/>
        </p:nvPicPr>
        <p:blipFill>
          <a:blip r:embed="rId6" cstate="print"/>
          <a:srcRect/>
          <a:stretch>
            <a:fillRect/>
          </a:stretch>
        </p:blipFill>
        <p:spPr bwMode="auto">
          <a:xfrm>
            <a:off x="8718577" y="171426"/>
            <a:ext cx="814150" cy="93821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850112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ВОЕННАЯ АКАДЕМИЯ СВЯЗИ им. МАРШАЛА СОВЕТСКОГО СОЮЗА С.М. БУДЕННОГО (г. САНКТ-ПЕТЕРБУРГ)</a:t>
            </a:r>
            <a:endParaRPr lang="ru-RU" dirty="0" smtClean="0">
              <a:latin typeface="Times New Roman" pitchFamily="18" charset="0"/>
              <a:cs typeface="Times New Roman" pitchFamily="18" charset="0"/>
            </a:endParaRPr>
          </a:p>
        </p:txBody>
      </p:sp>
      <p:sp>
        <p:nvSpPr>
          <p:cNvPr id="27" name="Прямоугольник 26"/>
          <p:cNvSpPr/>
          <p:nvPr/>
        </p:nvSpPr>
        <p:spPr>
          <a:xfrm>
            <a:off x="717522" y="814368"/>
            <a:ext cx="9004328" cy="6555641"/>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образования «Военная академия связи имени Маршала советского Союза С.М. Буденного» (далее – ВА связи) осуществляет подготовку специалистов по образовательным программам высшего и среднего профессионального образования.</a:t>
            </a:r>
            <a:r>
              <a:rPr lang="ru-RU" sz="1400" dirty="0" smtClean="0"/>
              <a:t> </a:t>
            </a:r>
            <a:r>
              <a:rPr lang="ru-RU" sz="1400" b="1" dirty="0" smtClean="0">
                <a:latin typeface="Times New Roman" pitchFamily="18" charset="0"/>
                <a:cs typeface="Times New Roman" pitchFamily="18" charset="0"/>
              </a:rPr>
              <a:t>Выпускникам, освоившим программу высшего образования и успешно прошедшим государственную итоговую аттестацию, присваивается воинское звание «лейтенант», квалификация «Инженер» и выдается диплом государственного образца. Выпускникам, освоившим программу среднего профессионального образования и успешно прошедшим государственную итоговую аттестацию, присваивается воинское звание «прапорщик», квалификация «Техник» и выдается диплом государственного образца.</a:t>
            </a:r>
          </a:p>
          <a:p>
            <a:pPr indent="542925" algn="just"/>
            <a:r>
              <a:rPr lang="ru-RU" sz="1400" b="1" dirty="0" smtClean="0">
                <a:latin typeface="Times New Roman" pitchFamily="18" charset="0"/>
                <a:cs typeface="Times New Roman" pitchFamily="18" charset="0"/>
              </a:rPr>
              <a:t>1. Специальности подготовки по программам высшего образования (</a:t>
            </a:r>
            <a:r>
              <a:rPr lang="ru-RU" sz="1400" b="1" dirty="0" err="1" smtClean="0">
                <a:latin typeface="Times New Roman" pitchFamily="18" charset="0"/>
                <a:cs typeface="Times New Roman" pitchFamily="18" charset="0"/>
              </a:rPr>
              <a:t>специалитет</a:t>
            </a:r>
            <a:r>
              <a:rPr lang="ru-RU" sz="1400" b="1" dirty="0" smtClean="0">
                <a:latin typeface="Times New Roman" pitchFamily="18" charset="0"/>
                <a:cs typeface="Times New Roman" pitchFamily="18" charset="0"/>
              </a:rPr>
              <a:t>):</a:t>
            </a:r>
          </a:p>
          <a:p>
            <a:pPr algn="just"/>
            <a:r>
              <a:rPr lang="ru-RU" sz="1400" b="1" i="1" dirty="0" smtClean="0">
                <a:solidFill>
                  <a:srgbClr val="FF0000"/>
                </a:solidFill>
                <a:latin typeface="Times New Roman" pitchFamily="18" charset="0"/>
                <a:cs typeface="Times New Roman" pitchFamily="18" charset="0"/>
              </a:rPr>
              <a:t>11.05.04</a:t>
            </a:r>
            <a:r>
              <a:rPr lang="ru-RU" sz="1400" b="1" i="1" dirty="0" smtClean="0">
                <a:latin typeface="Times New Roman" pitchFamily="18" charset="0"/>
                <a:cs typeface="Times New Roman" pitchFamily="18" charset="0"/>
              </a:rPr>
              <a:t> – «</a:t>
            </a:r>
            <a:r>
              <a:rPr lang="ru-RU" sz="1400" b="1" i="1" dirty="0" err="1" smtClean="0">
                <a:latin typeface="Times New Roman" pitchFamily="18" charset="0"/>
                <a:cs typeface="Times New Roman" pitchFamily="18" charset="0"/>
              </a:rPr>
              <a:t>Инфокоммуникационные</a:t>
            </a:r>
            <a:r>
              <a:rPr lang="ru-RU" sz="1400" b="1" i="1" dirty="0" smtClean="0">
                <a:latin typeface="Times New Roman" pitchFamily="18" charset="0"/>
                <a:cs typeface="Times New Roman" pitchFamily="18" charset="0"/>
              </a:rPr>
              <a:t> технологии системы специальной связи». </a:t>
            </a:r>
          </a:p>
          <a:p>
            <a:pPr algn="just"/>
            <a:r>
              <a:rPr lang="ru-RU" sz="1400" b="1" i="1" dirty="0" smtClean="0">
                <a:latin typeface="Times New Roman" pitchFamily="18" charset="0"/>
                <a:cs typeface="Times New Roman" pitchFamily="18" charset="0"/>
              </a:rPr>
              <a:t>Специализация: - «системы радиосвязи специального назначения»; - «системы специальной спутниковой связи»; - «многоканальные телекоммуникационные системы»; - «оптические системы связи»; - «системы коммутации и сети связи специального назначения».</a:t>
            </a:r>
          </a:p>
          <a:p>
            <a:pPr algn="just"/>
            <a:r>
              <a:rPr lang="ru-RU" sz="1400" b="1" i="1" dirty="0" smtClean="0">
                <a:solidFill>
                  <a:srgbClr val="FF0000"/>
                </a:solidFill>
                <a:latin typeface="Times New Roman" pitchFamily="18" charset="0"/>
                <a:cs typeface="Times New Roman" pitchFamily="18" charset="0"/>
              </a:rPr>
              <a:t>09.05.01</a:t>
            </a:r>
            <a:r>
              <a:rPr lang="ru-RU" sz="1400" b="1" i="1" dirty="0" smtClean="0">
                <a:latin typeface="Times New Roman" pitchFamily="18" charset="0"/>
                <a:cs typeface="Times New Roman" pitchFamily="18" charset="0"/>
              </a:rPr>
              <a:t> – «Применение и эксплуатация автоматизированных систем специального назначения».</a:t>
            </a:r>
          </a:p>
          <a:p>
            <a:pPr algn="just"/>
            <a:r>
              <a:rPr lang="ru-RU" sz="1400" b="1" i="1" dirty="0" smtClean="0">
                <a:latin typeface="Times New Roman" pitchFamily="18" charset="0"/>
                <a:cs typeface="Times New Roman" pitchFamily="18" charset="0"/>
              </a:rPr>
              <a:t>Специализация:  - «математическое, программное и информационное обеспечение вычислительной техники и автоматизированных систем»; - «автоматизированные системы обработки информации и управления»;             - «эксплуатация вычислительных машин, комплексов, систем и сетей специального назначения».</a:t>
            </a:r>
          </a:p>
          <a:p>
            <a:pPr indent="542925" algn="just"/>
            <a:r>
              <a:rPr lang="ru-RU" sz="1400" b="1" dirty="0" smtClean="0">
                <a:latin typeface="Times New Roman" pitchFamily="18" charset="0"/>
                <a:cs typeface="Times New Roman" pitchFamily="18" charset="0"/>
              </a:rPr>
              <a:t>2. Специальности подготовки по программам среднего профессионального образования:</a:t>
            </a:r>
          </a:p>
          <a:p>
            <a:pPr lvl="0" algn="just"/>
            <a:r>
              <a:rPr lang="ru-RU" sz="1400" b="1" i="1" dirty="0" smtClean="0">
                <a:solidFill>
                  <a:srgbClr val="FF0000"/>
                </a:solidFill>
                <a:latin typeface="Times New Roman" pitchFamily="18" charset="0"/>
                <a:cs typeface="Times New Roman" pitchFamily="18" charset="0"/>
              </a:rPr>
              <a:t>11.02.15</a:t>
            </a:r>
            <a:r>
              <a:rPr lang="ru-RU" sz="1400" b="1" i="1" dirty="0" smtClean="0">
                <a:latin typeface="Times New Roman" pitchFamily="18" charset="0"/>
                <a:cs typeface="Times New Roman" pitchFamily="18" charset="0"/>
              </a:rPr>
              <a:t> – «</a:t>
            </a:r>
            <a:r>
              <a:rPr lang="ru-RU" sz="1400" b="1" i="1" dirty="0" err="1" smtClean="0">
                <a:latin typeface="Times New Roman" pitchFamily="18" charset="0"/>
                <a:cs typeface="Times New Roman" pitchFamily="18" charset="0"/>
              </a:rPr>
              <a:t>Инфокоммуникационные</a:t>
            </a:r>
            <a:r>
              <a:rPr lang="ru-RU" sz="1400" b="1" i="1" dirty="0" smtClean="0">
                <a:latin typeface="Times New Roman" pitchFamily="18" charset="0"/>
                <a:cs typeface="Times New Roman" pitchFamily="18" charset="0"/>
              </a:rPr>
              <a:t> сети и системы связи»;</a:t>
            </a:r>
          </a:p>
          <a:p>
            <a:pPr algn="just"/>
            <a:r>
              <a:rPr lang="ru-RU" sz="1400" b="1" i="1" dirty="0" smtClean="0">
                <a:solidFill>
                  <a:srgbClr val="FF0000"/>
                </a:solidFill>
                <a:latin typeface="Times New Roman" pitchFamily="18" charset="0"/>
                <a:cs typeface="Times New Roman" pitchFamily="18" charset="0"/>
              </a:rPr>
              <a:t>11.02.18</a:t>
            </a:r>
            <a:r>
              <a:rPr lang="ru-RU" sz="1400" b="1" i="1" dirty="0" smtClean="0">
                <a:latin typeface="Times New Roman" pitchFamily="18" charset="0"/>
                <a:cs typeface="Times New Roman" pitchFamily="18" charset="0"/>
              </a:rPr>
              <a:t> – «Системы радиосвязи, мобильной связи и телерадиовещания».</a:t>
            </a:r>
          </a:p>
          <a:p>
            <a:pPr indent="542925" algn="just"/>
            <a:r>
              <a:rPr lang="ru-RU" sz="1400" b="1" dirty="0" smtClean="0">
                <a:latin typeface="Times New Roman" pitchFamily="18" charset="0"/>
                <a:cs typeface="Times New Roman" pitchFamily="18" charset="0"/>
              </a:rPr>
              <a:t>Срок обучения составляет по образовательным программам высшего образования — 5 лет, по образовательным программам среднего профессионального образования — 2 года 10 месяцев.</a:t>
            </a:r>
          </a:p>
          <a:p>
            <a:pPr indent="542925" algn="just"/>
            <a:r>
              <a:rPr lang="ru-RU" sz="1400" b="1" dirty="0" smtClean="0">
                <a:latin typeface="Times New Roman" pitchFamily="18" charset="0"/>
                <a:cs typeface="Times New Roman" pitchFamily="18" charset="0"/>
              </a:rPr>
              <a:t>Вступительные испытания для обучения по программам с полной военно-специальной подготовкой состоят из оценки уровня общеобразовательной подготовленности кандидатов по предметам: математика (профильный), физика, русский язык, а также вступительных испытаний, проводимых филиалом самостоятельно. Для поступления на обучение по программам со средней военно-специальной подготовкой учитываются оценки среднего балла аттестата. </a:t>
            </a:r>
          </a:p>
          <a:p>
            <a:pPr indent="542925" algn="just"/>
            <a:endParaRPr lang="ru-RU" sz="800" b="1" dirty="0" smtClean="0">
              <a:latin typeface="Times New Roman" pitchFamily="18" charset="0"/>
              <a:cs typeface="Times New Roman" pitchFamily="18" charset="0"/>
            </a:endParaRPr>
          </a:p>
          <a:p>
            <a:pPr algn="r"/>
            <a:r>
              <a:rPr lang="ru-RU" sz="1400" b="1" dirty="0" smtClean="0">
                <a:latin typeface="Times New Roman" pitchFamily="18" charset="0"/>
                <a:cs typeface="Times New Roman" pitchFamily="18" charset="0"/>
              </a:rPr>
              <a:t>Адрес: 194064, г. Санкт-Петербург, </a:t>
            </a:r>
            <a:r>
              <a:rPr lang="ru-RU" sz="1400" b="1" dirty="0" err="1" smtClean="0">
                <a:latin typeface="Times New Roman" pitchFamily="18" charset="0"/>
                <a:cs typeface="Times New Roman" pitchFamily="18" charset="0"/>
              </a:rPr>
              <a:t>Тихорецкий</a:t>
            </a:r>
            <a:r>
              <a:rPr lang="ru-RU" sz="1400" b="1" dirty="0" smtClean="0">
                <a:latin typeface="Times New Roman" pitchFamily="18" charset="0"/>
                <a:cs typeface="Times New Roman" pitchFamily="18" charset="0"/>
              </a:rPr>
              <a:t> проспект, д. 3; Телефон: 8 (812) 247-93-25; </a:t>
            </a:r>
            <a:r>
              <a:rPr lang="en-US" sz="1400" b="1" dirty="0" smtClean="0">
                <a:latin typeface="Times New Roman" pitchFamily="18" charset="0"/>
                <a:cs typeface="Times New Roman" pitchFamily="18" charset="0"/>
              </a:rPr>
              <a:t>e-mail </a:t>
            </a:r>
            <a:r>
              <a:rPr lang="ru-RU" sz="1400" b="1" dirty="0" smtClean="0">
                <a:latin typeface="Times New Roman" pitchFamily="18" charset="0"/>
                <a:cs typeface="Times New Roman" pitchFamily="18" charset="0"/>
              </a:rPr>
              <a:t>: </a:t>
            </a:r>
            <a:r>
              <a:rPr lang="en-US" sz="1400" b="1" dirty="0" smtClean="0">
                <a:latin typeface="Times New Roman" pitchFamily="18" charset="0"/>
                <a:cs typeface="Times New Roman" pitchFamily="18" charset="0"/>
              </a:rPr>
              <a:t>vas@mil.ru</a:t>
            </a:r>
            <a:endParaRPr lang="ru-RU" sz="1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146150" y="99988"/>
            <a:ext cx="750099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КРАСНОДАРСКОЕ ВЫСШЕЕ ВОЕННОЕ УЧИЛИЩЕ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им. ГЕНЕРАЛА АРМИИ С.М. ШТЕМЕНКО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Текст 18"/>
          <p:cNvSpPr>
            <a:spLocks noGrp="1"/>
          </p:cNvSpPr>
          <p:nvPr>
            <p:ph type="body" sz="half" idx="2"/>
          </p:nvPr>
        </p:nvSpPr>
        <p:spPr>
          <a:xfrm>
            <a:off x="5861057" y="1171558"/>
            <a:ext cx="3643338" cy="3643338"/>
          </a:xfrm>
          <a:solidFill>
            <a:schemeClr val="tx2">
              <a:lumMod val="65000"/>
              <a:lumOff val="35000"/>
            </a:schemeClr>
          </a:solidFill>
        </p:spPr>
        <p:txBody>
          <a:bodyPr/>
          <a:lstStyle/>
          <a:p>
            <a:r>
              <a:rPr lang="ru-RU" sz="2100" dirty="0" smtClean="0">
                <a:solidFill>
                  <a:schemeClr val="bg1"/>
                </a:solidFill>
                <a:latin typeface="Arial Black" pitchFamily="34" charset="0"/>
              </a:rPr>
              <a:t>Краснодарское высшее военное училище – готовит военных </a:t>
            </a:r>
            <a:r>
              <a:rPr lang="ru-RU" sz="2100" dirty="0" err="1" smtClean="0">
                <a:solidFill>
                  <a:schemeClr val="bg1"/>
                </a:solidFill>
                <a:latin typeface="Arial Black" pitchFamily="34" charset="0"/>
              </a:rPr>
              <a:t>специа-листов</a:t>
            </a:r>
            <a:r>
              <a:rPr lang="ru-RU" sz="2100" dirty="0" smtClean="0">
                <a:solidFill>
                  <a:schemeClr val="bg1"/>
                </a:solidFill>
                <a:latin typeface="Arial Black" pitchFamily="34" charset="0"/>
              </a:rPr>
              <a:t> по защите информации в </a:t>
            </a:r>
            <a:r>
              <a:rPr lang="ru-RU" sz="2100" dirty="0" err="1" smtClean="0">
                <a:solidFill>
                  <a:schemeClr val="bg1"/>
                </a:solidFill>
                <a:latin typeface="Arial Black" pitchFamily="34" charset="0"/>
              </a:rPr>
              <a:t>инте-ресах</a:t>
            </a:r>
            <a:r>
              <a:rPr lang="ru-RU" sz="2100" dirty="0" smtClean="0">
                <a:solidFill>
                  <a:schemeClr val="bg1"/>
                </a:solidFill>
                <a:latin typeface="Arial Black" pitchFamily="34" charset="0"/>
              </a:rPr>
              <a:t> Министерства обороны РФ и иных федеральных органов исполнительной власти </a:t>
            </a:r>
            <a:endParaRPr lang="ru-RU" sz="2000" dirty="0">
              <a:solidFill>
                <a:schemeClr val="bg1"/>
              </a:solidFill>
              <a:latin typeface="Arial Black" pitchFamily="34" charset="0"/>
            </a:endParaRPr>
          </a:p>
        </p:txBody>
      </p:sp>
      <p:sp>
        <p:nvSpPr>
          <p:cNvPr id="22" name="Прямоугольник 21"/>
          <p:cNvSpPr/>
          <p:nvPr/>
        </p:nvSpPr>
        <p:spPr>
          <a:xfrm>
            <a:off x="646083" y="4814896"/>
            <a:ext cx="8858312" cy="2462213"/>
          </a:xfrm>
          <a:prstGeom prst="rect">
            <a:avLst/>
          </a:prstGeom>
        </p:spPr>
        <p:txBody>
          <a:bodyPr wrap="square">
            <a:spAutoFit/>
          </a:bodyPr>
          <a:lstStyle/>
          <a:p>
            <a:pPr algn="just"/>
            <a:r>
              <a:rPr lang="ru-RU" sz="1400" b="1" dirty="0" smtClean="0">
                <a:latin typeface="Times New Roman" pitchFamily="18" charset="0"/>
                <a:cs typeface="Times New Roman" pitchFamily="18" charset="0"/>
              </a:rPr>
              <a:t>Краснодарское высшее военное училище является одним из старейших и единственным по профилю подготовки  военно-учебным заведением Министерства обороны Российской Федерации.</a:t>
            </a:r>
            <a:r>
              <a:rPr lang="ru-RU" sz="1400" dirty="0" smtClean="0"/>
              <a:t> </a:t>
            </a:r>
            <a:r>
              <a:rPr lang="ru-RU" sz="1400" b="1" dirty="0" smtClean="0">
                <a:latin typeface="Times New Roman" pitchFamily="18" charset="0"/>
                <a:cs typeface="Times New Roman" pitchFamily="18" charset="0"/>
              </a:rPr>
              <a:t>Приказом Реввоенсовета Республики от 17 сентября 1929 г. № 283/58 в г. Москве при Стрелково-тактических курсах РККА «Выстрел» созданы Курсы усовершенствования старшего и среднего начальствующего состава по подготовке работников специальных органов.  Занятия на Курсах начались 15 ноября 1929 г. С этого дня берет свое начало история училища, которое прошло славный путь развития от краткосрочных курсов до современного высшего военно-учебного заведения.</a:t>
            </a:r>
            <a:r>
              <a:rPr lang="ru-RU" sz="1400" dirty="0" smtClean="0"/>
              <a:t> </a:t>
            </a:r>
            <a:r>
              <a:rPr lang="ru-RU" sz="1400" b="1" dirty="0" smtClean="0">
                <a:latin typeface="Times New Roman" pitchFamily="18" charset="0"/>
                <a:cs typeface="Times New Roman" pitchFamily="18" charset="0"/>
              </a:rPr>
              <a:t>В 1954 году училище передислоцировано в г. Краснодар (в 1964 году училище переименовано в Краснодарское военное училище).</a:t>
            </a:r>
          </a:p>
          <a:p>
            <a:pPr algn="just"/>
            <a:r>
              <a:rPr lang="ru-RU" sz="1400" b="1" dirty="0" smtClean="0">
                <a:latin typeface="Times New Roman" pitchFamily="18" charset="0"/>
                <a:cs typeface="Times New Roman" pitchFamily="18" charset="0"/>
              </a:rPr>
              <a:t>КВВУ подготовило и направило в войска и на флоты десятки тысяч офицеров, которые внесли достойный вклад в дело укрепления обороноспособности страны, обеспечения скрытности управления войсками и силами, сохранения государственной тайны. </a:t>
            </a:r>
            <a:endParaRPr lang="ru-RU" sz="1400" b="1" dirty="0">
              <a:latin typeface="Times New Roman" pitchFamily="18" charset="0"/>
              <a:cs typeface="Times New Roman" pitchFamily="18" charset="0"/>
            </a:endParaRPr>
          </a:p>
        </p:txBody>
      </p:sp>
      <p:pic>
        <p:nvPicPr>
          <p:cNvPr id="15" name="Рисунок 14" descr="https://kvvu.mil.ru/upload/site41/document_images/006.jpe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8959" y="1171558"/>
            <a:ext cx="5072098" cy="3643338"/>
          </a:xfrm>
          <a:prstGeom prst="rect">
            <a:avLst/>
          </a:prstGeom>
          <a:noFill/>
          <a:ln>
            <a:noFill/>
          </a:ln>
        </p:spPr>
      </p:pic>
      <p:pic>
        <p:nvPicPr>
          <p:cNvPr id="14" name="Picture 2"/>
          <p:cNvPicPr>
            <a:picLocks noChangeAspect="1" noChangeArrowheads="1"/>
          </p:cNvPicPr>
          <p:nvPr/>
        </p:nvPicPr>
        <p:blipFill>
          <a:blip r:embed="rId6" cstate="print"/>
          <a:srcRect/>
          <a:stretch>
            <a:fillRect/>
          </a:stretch>
        </p:blipFill>
        <p:spPr bwMode="auto">
          <a:xfrm>
            <a:off x="8647139" y="99988"/>
            <a:ext cx="837450" cy="10399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217587" y="171426"/>
            <a:ext cx="814393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КРАСНОДАРСКОЕ ВЫСШЕЕ ВОЕННОЕ УЧИЛИЩЕ </a:t>
            </a:r>
          </a:p>
          <a:p>
            <a:pPr lvl="0" algn="ctr" eaLnBrk="1" hangingPunct="1"/>
            <a:r>
              <a:rPr lang="ru-RU" b="1" dirty="0" smtClean="0">
                <a:latin typeface="Times New Roman" pitchFamily="18" charset="0"/>
                <a:ea typeface="Times New Roman" pitchFamily="18" charset="0"/>
                <a:cs typeface="Times New Roman" pitchFamily="18" charset="0"/>
              </a:rPr>
              <a:t>им. ГЕНЕРАЛА АРМИИ С.М. ШТЕМЕНКО </a:t>
            </a:r>
            <a:endParaRPr lang="ru-RU" dirty="0" smtClean="0">
              <a:latin typeface="Times New Roman" pitchFamily="18" charset="0"/>
              <a:cs typeface="Times New Roman" pitchFamily="18" charset="0"/>
            </a:endParaRPr>
          </a:p>
        </p:txBody>
      </p:sp>
      <p:sp>
        <p:nvSpPr>
          <p:cNvPr id="27" name="Прямоугольник 26"/>
          <p:cNvSpPr/>
          <p:nvPr/>
        </p:nvSpPr>
        <p:spPr>
          <a:xfrm>
            <a:off x="717522" y="885806"/>
            <a:ext cx="8858312" cy="6340197"/>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образования «Краснодарское высшее военное училище имени генерала армии С.М. Штеменко» (далее – КВВУ) готовит военных специалистов по защите информации для всех видов и родов войск Вооруженных сил Российской Федерации, главных и центральных управлений Министерства обороны Российской Федерации и других федеральных органов исполнительной власти Российской Федерации:</a:t>
            </a:r>
          </a:p>
          <a:p>
            <a:pPr indent="542925" algn="just"/>
            <a:r>
              <a:rPr lang="ru-RU" sz="1400" b="1" dirty="0" smtClean="0">
                <a:latin typeface="Times New Roman" pitchFamily="18" charset="0"/>
                <a:cs typeface="Times New Roman" pitchFamily="18" charset="0"/>
              </a:rPr>
              <a:t>1. Обучение по программам высшего образования осуществляется по специальности:       </a:t>
            </a:r>
          </a:p>
          <a:p>
            <a:pPr algn="just"/>
            <a:r>
              <a:rPr lang="ru-RU" sz="1400" b="1" dirty="0" smtClean="0">
                <a:latin typeface="Times New Roman" pitchFamily="18" charset="0"/>
                <a:cs typeface="Times New Roman" pitchFamily="18" charset="0"/>
              </a:rPr>
              <a:t>1.1. </a:t>
            </a:r>
            <a:r>
              <a:rPr lang="ru-RU" sz="1400" b="1" i="1" dirty="0" smtClean="0">
                <a:solidFill>
                  <a:srgbClr val="FF0000"/>
                </a:solidFill>
                <a:latin typeface="Times New Roman" pitchFamily="18" charset="0"/>
                <a:cs typeface="Times New Roman" pitchFamily="18" charset="0"/>
              </a:rPr>
              <a:t>56.05.06</a:t>
            </a:r>
            <a:r>
              <a:rPr lang="ru-RU" sz="1400" b="1" i="1" dirty="0" smtClean="0">
                <a:latin typeface="Times New Roman" pitchFamily="18" charset="0"/>
                <a:cs typeface="Times New Roman" pitchFamily="18" charset="0"/>
              </a:rPr>
              <a:t> – «Защита информации на объектах информатизации военного назначения», квалификация «Специалист по защите информации». (срок обучения – 5 лет).</a:t>
            </a:r>
          </a:p>
          <a:p>
            <a:pPr algn="just"/>
            <a:r>
              <a:rPr lang="ru-RU" sz="1400" b="1" dirty="0" smtClean="0">
                <a:latin typeface="Times New Roman" pitchFamily="18" charset="0"/>
                <a:cs typeface="Times New Roman" pitchFamily="18" charset="0"/>
              </a:rPr>
              <a:t>Выпускникам, успешно освоившим учебную программу, выдается диплом государственного образца, с присвоением воинского звания «лейтенант» и назначением на воинские должности Службы защиты государственной тайны и иные должности в Вооруженных Силах Российской Федерации.</a:t>
            </a:r>
          </a:p>
          <a:p>
            <a:pPr indent="542925" algn="just"/>
            <a:r>
              <a:rPr lang="ru-RU" sz="1400" b="1" dirty="0" smtClean="0">
                <a:latin typeface="Times New Roman" pitchFamily="18" charset="0"/>
                <a:cs typeface="Times New Roman" pitchFamily="18" charset="0"/>
              </a:rPr>
              <a:t>2. Обучение по программе среднего профессионального образования осуществляется по специальностям:</a:t>
            </a:r>
          </a:p>
          <a:p>
            <a:pPr algn="just"/>
            <a:r>
              <a:rPr lang="ru-RU" sz="1400" b="1" dirty="0" smtClean="0">
                <a:latin typeface="Times New Roman" pitchFamily="18" charset="0"/>
                <a:cs typeface="Times New Roman" pitchFamily="18" charset="0"/>
              </a:rPr>
              <a:t>2.1. </a:t>
            </a:r>
            <a:r>
              <a:rPr lang="ru-RU" sz="1400" b="1" i="1" dirty="0" smtClean="0">
                <a:solidFill>
                  <a:srgbClr val="FF0000"/>
                </a:solidFill>
                <a:latin typeface="Times New Roman" pitchFamily="18" charset="0"/>
                <a:cs typeface="Times New Roman" pitchFamily="18" charset="0"/>
              </a:rPr>
              <a:t>10.02.05</a:t>
            </a:r>
            <a:r>
              <a:rPr lang="ru-RU" sz="1400" b="1" i="1" dirty="0" smtClean="0">
                <a:latin typeface="Times New Roman" pitchFamily="18" charset="0"/>
                <a:cs typeface="Times New Roman" pitchFamily="18" charset="0"/>
              </a:rPr>
              <a:t> – «Обеспечение информационной безопасности автоматизированных систем», квалификация «Техник по защите информации» (срок обучения – 2 года 10 месяцев). </a:t>
            </a:r>
          </a:p>
          <a:p>
            <a:pPr algn="just"/>
            <a:r>
              <a:rPr lang="ru-RU" sz="1400" b="1" i="1" dirty="0" smtClean="0">
                <a:latin typeface="Times New Roman" pitchFamily="18" charset="0"/>
                <a:cs typeface="Times New Roman" pitchFamily="18" charset="0"/>
              </a:rPr>
              <a:t>2.2. </a:t>
            </a:r>
            <a:r>
              <a:rPr lang="ru-RU" sz="1400" b="1" i="1" dirty="0" smtClean="0">
                <a:solidFill>
                  <a:srgbClr val="FF0000"/>
                </a:solidFill>
                <a:latin typeface="Times New Roman" pitchFamily="18" charset="0"/>
                <a:cs typeface="Times New Roman" pitchFamily="18" charset="0"/>
              </a:rPr>
              <a:t>09.02.07</a:t>
            </a:r>
            <a:r>
              <a:rPr lang="ru-RU" sz="1400" b="1" i="1" dirty="0" smtClean="0">
                <a:latin typeface="Times New Roman" pitchFamily="18" charset="0"/>
                <a:cs typeface="Times New Roman" pitchFamily="18" charset="0"/>
              </a:rPr>
              <a:t>  - «Информационные системы и программирование», квалификация «Специалист по информационным системам» (срок обучения – 2 года 10 месяцев).</a:t>
            </a:r>
          </a:p>
          <a:p>
            <a:pPr indent="542925" algn="just"/>
            <a:r>
              <a:rPr lang="ru-RU" sz="1400" b="1" dirty="0" smtClean="0">
                <a:latin typeface="Times New Roman" pitchFamily="18" charset="0"/>
                <a:cs typeface="Times New Roman" pitchFamily="18" charset="0"/>
              </a:rPr>
              <a:t>Выпускникам, успешно освоившим учебную программу, выдается диплом государственного образца, с присвоением воинского звания «прапорщик» и назначением на воинские должности Службы защиты государственной тайны Вооруженных Сил Российской Федерации. </a:t>
            </a:r>
          </a:p>
          <a:p>
            <a:pPr indent="542925" algn="just"/>
            <a:r>
              <a:rPr lang="ru-RU" sz="1400" b="1" dirty="0" smtClean="0">
                <a:latin typeface="Times New Roman" pitchFamily="18" charset="0"/>
                <a:cs typeface="Times New Roman" pitchFamily="18" charset="0"/>
              </a:rPr>
              <a:t>Оценка уровня общеобразовательной подготовленности кандидатов, поступающих на обучение по специальностям высшего образования, проводится по математике (профильный уровень), русскому языку, а также информатике или физике по результатам ЕГЭ. Оценка уровня общеобразовательной подготовленности кандидатов из числа лиц, получивших среднее профессиональное образование, проводится ВУЗом самостоятельно или кандидат использует результаты ЕГЭ по соответствующим общеобразовательным предметам. Для поступления на обучение по программам со средней военно-специальной подготовкой учитываются оценки среднего балла аттестата. </a:t>
            </a:r>
            <a:endParaRPr lang="ru-RU" sz="1400" dirty="0" smtClean="0"/>
          </a:p>
          <a:p>
            <a:pPr algn="r"/>
            <a:r>
              <a:rPr lang="ru-RU" sz="1400" b="1" dirty="0" smtClean="0">
                <a:latin typeface="Times New Roman" pitchFamily="18" charset="0"/>
                <a:cs typeface="Times New Roman" pitchFamily="18" charset="0"/>
              </a:rPr>
              <a:t>Адрес: 350063, г. Краснодар, ул. Красина, д. 4; </a:t>
            </a:r>
          </a:p>
          <a:p>
            <a:pPr algn="r"/>
            <a:r>
              <a:rPr lang="ru-RU" sz="1400" b="1" dirty="0" smtClean="0">
                <a:latin typeface="Times New Roman" pitchFamily="18" charset="0"/>
                <a:cs typeface="Times New Roman" pitchFamily="18" charset="0"/>
              </a:rPr>
              <a:t>Телефон: 8 (861) 268-37-18; </a:t>
            </a:r>
            <a:r>
              <a:rPr lang="en-US" sz="1400" b="1" dirty="0" smtClean="0">
                <a:latin typeface="Times New Roman" pitchFamily="18" charset="0"/>
                <a:cs typeface="Times New Roman" pitchFamily="18" charset="0"/>
              </a:rPr>
              <a:t>e-mail</a:t>
            </a:r>
            <a:r>
              <a:rPr lang="ru-RU" sz="1400" b="1" dirty="0" smtClean="0">
                <a:latin typeface="Times New Roman" pitchFamily="18" charset="0"/>
                <a:cs typeface="Times New Roman" pitchFamily="18" charset="0"/>
              </a:rPr>
              <a:t>: </a:t>
            </a:r>
            <a:r>
              <a:rPr lang="en-US" sz="1400" b="1" dirty="0" smtClean="0">
                <a:latin typeface="Times New Roman" pitchFamily="18" charset="0"/>
                <a:cs typeface="Times New Roman" pitchFamily="18" charset="0"/>
              </a:rPr>
              <a:t>kvvu@mil.ru</a:t>
            </a:r>
            <a:endParaRPr lang="ru-RU" sz="1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99988"/>
            <a:ext cx="7572428"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ВОЕННЫЙ ОРДЕНА ЖУКОВА УНИВЕРСИТЕТ РАДИОЭЛЕКТРОНИКИ</a:t>
            </a: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(г. ЧЕРЕПОВЕЦ,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ВОЛОГОДСКАЯ ОБЛАСТЬ)</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Текст 18"/>
          <p:cNvSpPr>
            <a:spLocks noGrp="1"/>
          </p:cNvSpPr>
          <p:nvPr>
            <p:ph type="body" sz="half" idx="2"/>
          </p:nvPr>
        </p:nvSpPr>
        <p:spPr>
          <a:xfrm>
            <a:off x="5861057" y="1100120"/>
            <a:ext cx="3643338" cy="3571900"/>
          </a:xfrm>
          <a:solidFill>
            <a:schemeClr val="tx2">
              <a:lumMod val="65000"/>
              <a:lumOff val="35000"/>
            </a:schemeClr>
          </a:solidFill>
        </p:spPr>
        <p:txBody>
          <a:bodyPr/>
          <a:lstStyle/>
          <a:p>
            <a:r>
              <a:rPr lang="ru-RU" sz="2100" dirty="0" smtClean="0">
                <a:solidFill>
                  <a:schemeClr val="bg1"/>
                </a:solidFill>
                <a:latin typeface="Arial Black" pitchFamily="34" charset="0"/>
              </a:rPr>
              <a:t>Военный университет радиоэлектроники – готовит военных специалистов с высшим и средним профессиональным военно-специальным образованием для работы с </a:t>
            </a:r>
            <a:r>
              <a:rPr lang="ru-RU" sz="2100" dirty="0" err="1" smtClean="0">
                <a:solidFill>
                  <a:schemeClr val="bg1"/>
                </a:solidFill>
                <a:latin typeface="Arial Black" pitchFamily="34" charset="0"/>
              </a:rPr>
              <a:t>радиотехни-ческими</a:t>
            </a:r>
            <a:r>
              <a:rPr lang="ru-RU" sz="2100" dirty="0" smtClean="0">
                <a:solidFill>
                  <a:schemeClr val="bg1"/>
                </a:solidFill>
                <a:latin typeface="Arial Black" pitchFamily="34" charset="0"/>
              </a:rPr>
              <a:t> системами </a:t>
            </a:r>
            <a:r>
              <a:rPr lang="ru-RU" sz="2100" dirty="0" err="1" smtClean="0">
                <a:solidFill>
                  <a:schemeClr val="bg1"/>
                </a:solidFill>
                <a:latin typeface="Arial Black" pitchFamily="34" charset="0"/>
              </a:rPr>
              <a:t>спецназначения</a:t>
            </a:r>
            <a:r>
              <a:rPr lang="ru-RU" sz="2100" dirty="0" smtClean="0">
                <a:solidFill>
                  <a:schemeClr val="bg1"/>
                </a:solidFill>
                <a:latin typeface="Arial Black" pitchFamily="34" charset="0"/>
              </a:rPr>
              <a:t> </a:t>
            </a:r>
            <a:endParaRPr lang="ru-RU" sz="2000" dirty="0">
              <a:solidFill>
                <a:schemeClr val="bg1"/>
              </a:solidFill>
              <a:latin typeface="Arial Black" pitchFamily="34" charset="0"/>
            </a:endParaRPr>
          </a:p>
        </p:txBody>
      </p:sp>
      <p:sp>
        <p:nvSpPr>
          <p:cNvPr id="22" name="Прямоугольник 21"/>
          <p:cNvSpPr/>
          <p:nvPr/>
        </p:nvSpPr>
        <p:spPr>
          <a:xfrm>
            <a:off x="646083" y="4600582"/>
            <a:ext cx="8858312" cy="2677656"/>
          </a:xfrm>
          <a:prstGeom prst="rect">
            <a:avLst/>
          </a:prstGeom>
        </p:spPr>
        <p:txBody>
          <a:bodyPr wrap="square">
            <a:spAutoFit/>
          </a:bodyPr>
          <a:lstStyle/>
          <a:p>
            <a:pPr algn="just"/>
            <a:r>
              <a:rPr lang="ru-RU" sz="1400" b="1" dirty="0" smtClean="0">
                <a:latin typeface="Times New Roman" pitchFamily="18" charset="0"/>
                <a:cs typeface="Times New Roman" pitchFamily="18" charset="0"/>
              </a:rPr>
              <a:t>Своими корнями история Военного университета радиоэлектроники уходит в 1957 год, когда 10 октября 1957 года было сформировано Череповецкое военное училище связи со статусом среднего военно-учебного заведения. В мае 1970 года Череповецкое военное училище связи было преобразовано в Череповецкое высшее военное командное училище связи. В 1974 году училище преобразовано в Череповецкое высшее военное инженерное училище радиоэлектроники. За время своего существования военно-учебное заведение неоднократно меняло свое название и организационную форму, пока в 2020 году не был реорганизовано в Военный ордена Жукова университет радиоэлектроники. В настоящее время </a:t>
            </a:r>
            <a:r>
              <a:rPr lang="ru-RU" sz="1400" b="1" dirty="0" err="1" smtClean="0">
                <a:latin typeface="Times New Roman" pitchFamily="18" charset="0"/>
                <a:cs typeface="Times New Roman" pitchFamily="18" charset="0"/>
              </a:rPr>
              <a:t>ВУРэ</a:t>
            </a:r>
            <a:r>
              <a:rPr lang="ru-RU" sz="1400" b="1" dirty="0" smtClean="0">
                <a:latin typeface="Times New Roman" pitchFamily="18" charset="0"/>
                <a:cs typeface="Times New Roman" pitchFamily="18" charset="0"/>
              </a:rPr>
              <a:t> готовит офицеров с высшим образованием по программам с полной военно-специальной подготовкой, являющихся  специалистами по применению и эксплуатации автоматизированных систем специального назначения и специальных радиотехнических систем, а также прапорщиков со средним профессиональным образованием по программа со средней военно-специальной подготовкой по техническому  обслуживанию и ремонту радиоэлектронной техники.</a:t>
            </a:r>
            <a:endParaRPr lang="ru-RU" sz="1400" b="1" dirty="0">
              <a:latin typeface="Times New Roman" pitchFamily="18" charset="0"/>
              <a:cs typeface="Times New Roman" pitchFamily="18" charset="0"/>
            </a:endParaRPr>
          </a:p>
        </p:txBody>
      </p:sp>
      <p:pic>
        <p:nvPicPr>
          <p:cNvPr id="14" name="Рисунок 13" descr="https://ens.mil.ru/files/morf/chvviure.jpg"/>
          <p:cNvPicPr/>
          <p:nvPr/>
        </p:nvPicPr>
        <p:blipFill>
          <a:blip r:embed="rId5">
            <a:extLst>
              <a:ext uri="{28A0092B-C50C-407E-A947-70E740481C1C}">
                <a14:useLocalDpi xmlns:a14="http://schemas.microsoft.com/office/drawing/2010/main" val="0"/>
              </a:ext>
            </a:extLst>
          </a:blip>
          <a:srcRect/>
          <a:stretch>
            <a:fillRect/>
          </a:stretch>
        </p:blipFill>
        <p:spPr bwMode="auto">
          <a:xfrm>
            <a:off x="788959" y="1100120"/>
            <a:ext cx="5072098" cy="3571900"/>
          </a:xfrm>
          <a:prstGeom prst="rect">
            <a:avLst/>
          </a:prstGeom>
          <a:noFill/>
          <a:ln>
            <a:noFill/>
          </a:ln>
        </p:spPr>
      </p:pic>
      <p:pic>
        <p:nvPicPr>
          <p:cNvPr id="15" name="Picture 2"/>
          <p:cNvPicPr>
            <a:picLocks noChangeAspect="1" noChangeArrowheads="1"/>
          </p:cNvPicPr>
          <p:nvPr/>
        </p:nvPicPr>
        <p:blipFill>
          <a:blip r:embed="rId6" cstate="print"/>
          <a:srcRect/>
          <a:stretch>
            <a:fillRect/>
          </a:stretch>
        </p:blipFill>
        <p:spPr bwMode="auto">
          <a:xfrm>
            <a:off x="8647139" y="171426"/>
            <a:ext cx="804861" cy="9666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850112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ВОЕННЫЙ ОРДЕНА ЖУКОВА УНИВЕРСИТЕТ РАДИО-ЭЛЕКТРОНИКИ (г. ЧЕРЕПОВЕЦ, ВОЛОГОДСКАЯ ОБЛАСТЬ)</a:t>
            </a:r>
            <a:endParaRPr lang="ru-RU" dirty="0" smtClean="0">
              <a:latin typeface="Times New Roman" pitchFamily="18" charset="0"/>
              <a:cs typeface="Times New Roman" pitchFamily="18" charset="0"/>
            </a:endParaRPr>
          </a:p>
        </p:txBody>
      </p:sp>
      <p:sp>
        <p:nvSpPr>
          <p:cNvPr id="27" name="Прямоугольник 26"/>
          <p:cNvSpPr/>
          <p:nvPr/>
        </p:nvSpPr>
        <p:spPr>
          <a:xfrm>
            <a:off x="717521" y="814368"/>
            <a:ext cx="8858311" cy="6340197"/>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образования «Военный ордена Жукова университет радиоэлектроники» (далее – </a:t>
            </a:r>
            <a:r>
              <a:rPr lang="ru-RU" sz="1400" b="1" dirty="0" err="1" smtClean="0">
                <a:latin typeface="Times New Roman" pitchFamily="18" charset="0"/>
                <a:cs typeface="Times New Roman" pitchFamily="18" charset="0"/>
              </a:rPr>
              <a:t>ВУРэ</a:t>
            </a:r>
            <a:r>
              <a:rPr lang="ru-RU" sz="1400" b="1" dirty="0" smtClean="0">
                <a:latin typeface="Times New Roman" pitchFamily="18" charset="0"/>
                <a:cs typeface="Times New Roman" pitchFamily="18" charset="0"/>
              </a:rPr>
              <a:t>) осуществляет подготовку высококвалифицированных специалистов по следующим образовательным программам:</a:t>
            </a:r>
          </a:p>
          <a:p>
            <a:pPr indent="542925" algn="just"/>
            <a:r>
              <a:rPr lang="ru-RU" sz="1400" b="1" dirty="0" smtClean="0">
                <a:latin typeface="Times New Roman" pitchFamily="18" charset="0"/>
                <a:cs typeface="Times New Roman" pitchFamily="18" charset="0"/>
              </a:rPr>
              <a:t>1. Специалистов с высшим образованием по программам с полной военно-специальной подготовкой, срок обучения 5 лет, по специальностям: </a:t>
            </a:r>
          </a:p>
          <a:p>
            <a:pPr algn="just"/>
            <a:r>
              <a:rPr lang="ru-RU" sz="1400" b="1" i="1" dirty="0" smtClean="0">
                <a:solidFill>
                  <a:srgbClr val="FF0000"/>
                </a:solidFill>
                <a:latin typeface="Times New Roman" pitchFamily="18" charset="0"/>
                <a:cs typeface="Times New Roman" pitchFamily="18" charset="0"/>
              </a:rPr>
              <a:t>09.05.01</a:t>
            </a:r>
            <a:r>
              <a:rPr lang="ru-RU" sz="1400" b="1" i="1" dirty="0" smtClean="0">
                <a:latin typeface="Times New Roman" pitchFamily="18" charset="0"/>
                <a:cs typeface="Times New Roman" pitchFamily="18" charset="0"/>
              </a:rPr>
              <a:t> «Применение и эксплуатация автоматизированных систем специального назначения».  Квалификация – «Инженер»; </a:t>
            </a:r>
            <a:r>
              <a:rPr lang="ru-RU" sz="1400" b="1" i="1" dirty="0" smtClean="0">
                <a:solidFill>
                  <a:srgbClr val="FF0000"/>
                </a:solidFill>
                <a:latin typeface="Times New Roman" pitchFamily="18" charset="0"/>
                <a:cs typeface="Times New Roman" pitchFamily="18" charset="0"/>
              </a:rPr>
              <a:t>10.05.03</a:t>
            </a:r>
            <a:r>
              <a:rPr lang="ru-RU" sz="1400" b="1" i="1" dirty="0" smtClean="0">
                <a:latin typeface="Times New Roman" pitchFamily="18" charset="0"/>
                <a:cs typeface="Times New Roman" pitchFamily="18" charset="0"/>
              </a:rPr>
              <a:t> «Информационная безопасность автоматизированных систем». Квалификация – «Специалист по защите информации»; </a:t>
            </a:r>
            <a:r>
              <a:rPr lang="ru-RU" sz="1400" b="1" i="1" dirty="0" smtClean="0">
                <a:solidFill>
                  <a:srgbClr val="FF0000"/>
                </a:solidFill>
                <a:latin typeface="Times New Roman" pitchFamily="18" charset="0"/>
                <a:cs typeface="Times New Roman" pitchFamily="18" charset="0"/>
              </a:rPr>
              <a:t>11.05.02</a:t>
            </a:r>
            <a:r>
              <a:rPr lang="ru-RU" sz="1400" b="1" i="1" dirty="0" smtClean="0">
                <a:latin typeface="Times New Roman" pitchFamily="18" charset="0"/>
                <a:cs typeface="Times New Roman" pitchFamily="18" charset="0"/>
              </a:rPr>
              <a:t> «Специальные радиотехнические системы». Квалификация – «Инженер специальных радиотехнических систем»; </a:t>
            </a:r>
            <a:r>
              <a:rPr lang="ru-RU" sz="1400" b="1" i="1" dirty="0" smtClean="0">
                <a:solidFill>
                  <a:srgbClr val="FF0000"/>
                </a:solidFill>
                <a:latin typeface="Times New Roman" pitchFamily="18" charset="0"/>
                <a:cs typeface="Times New Roman" pitchFamily="18" charset="0"/>
              </a:rPr>
              <a:t>27.05.01</a:t>
            </a:r>
            <a:r>
              <a:rPr lang="ru-RU" sz="1400" b="1" i="1" dirty="0" smtClean="0">
                <a:latin typeface="Times New Roman" pitchFamily="18" charset="0"/>
                <a:cs typeface="Times New Roman" pitchFamily="18" charset="0"/>
              </a:rPr>
              <a:t> «Специальные организационно-технические системы». Квалификация – «</a:t>
            </a:r>
            <a:r>
              <a:rPr lang="ru-RU" sz="1400" b="1" i="1" dirty="0" err="1" smtClean="0">
                <a:latin typeface="Times New Roman" pitchFamily="18" charset="0"/>
                <a:cs typeface="Times New Roman" pitchFamily="18" charset="0"/>
              </a:rPr>
              <a:t>Инженер-системотехник</a:t>
            </a:r>
            <a:r>
              <a:rPr lang="ru-RU" sz="1400" b="1" i="1" dirty="0" smtClean="0">
                <a:latin typeface="Times New Roman" pitchFamily="18" charset="0"/>
                <a:cs typeface="Times New Roman" pitchFamily="18" charset="0"/>
              </a:rPr>
              <a:t>»; </a:t>
            </a:r>
            <a:r>
              <a:rPr lang="ru-RU" sz="1400" b="1" i="1" dirty="0" smtClean="0">
                <a:solidFill>
                  <a:srgbClr val="FF0000"/>
                </a:solidFill>
                <a:latin typeface="Times New Roman" pitchFamily="18" charset="0"/>
                <a:cs typeface="Times New Roman" pitchFamily="18" charset="0"/>
              </a:rPr>
              <a:t>11.05.04</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Инфокоммуникационные</a:t>
            </a:r>
            <a:r>
              <a:rPr lang="ru-RU" sz="1400" b="1" i="1" dirty="0" smtClean="0">
                <a:latin typeface="Times New Roman" pitchFamily="18" charset="0"/>
                <a:cs typeface="Times New Roman" pitchFamily="18" charset="0"/>
              </a:rPr>
              <a:t> технологии и системы специальной связи». Квалификация – «Инженер»;  </a:t>
            </a:r>
            <a:r>
              <a:rPr lang="ru-RU" sz="1400" b="1" i="1" dirty="0" smtClean="0">
                <a:solidFill>
                  <a:srgbClr val="FF0000"/>
                </a:solidFill>
                <a:latin typeface="Times New Roman" pitchFamily="18" charset="0"/>
                <a:cs typeface="Times New Roman" pitchFamily="18" charset="0"/>
              </a:rPr>
              <a:t>56.05.04</a:t>
            </a:r>
            <a:r>
              <a:rPr lang="ru-RU" sz="1400" b="1" i="1" dirty="0" smtClean="0">
                <a:latin typeface="Times New Roman" pitchFamily="18" charset="0"/>
                <a:cs typeface="Times New Roman" pitchFamily="18" charset="0"/>
              </a:rPr>
              <a:t> «Управление персоналом». Квалификация – «Специалист в области управления».</a:t>
            </a:r>
          </a:p>
          <a:p>
            <a:pPr indent="542925" algn="just"/>
            <a:r>
              <a:rPr lang="ru-RU" sz="1400" b="1" dirty="0" smtClean="0">
                <a:latin typeface="Times New Roman" pitchFamily="18" charset="0"/>
                <a:cs typeface="Times New Roman" pitchFamily="18" charset="0"/>
              </a:rPr>
              <a:t>2. Специалистов со средним профессиональным образованием по программам со средней военно-специальной подготовкой, срок обучения 2 года 10 месяцев, по специальностям:</a:t>
            </a:r>
          </a:p>
          <a:p>
            <a:pPr algn="just"/>
            <a:r>
              <a:rPr lang="ru-RU" sz="1400" b="1" i="1" dirty="0" smtClean="0">
                <a:solidFill>
                  <a:srgbClr val="FF0000"/>
                </a:solidFill>
                <a:latin typeface="Times New Roman" pitchFamily="18" charset="0"/>
                <a:cs typeface="Times New Roman" pitchFamily="18" charset="0"/>
              </a:rPr>
              <a:t>09.02.01</a:t>
            </a:r>
            <a:r>
              <a:rPr lang="ru-RU" sz="1400" b="1" i="1" dirty="0" smtClean="0">
                <a:latin typeface="Times New Roman" pitchFamily="18" charset="0"/>
                <a:cs typeface="Times New Roman" pitchFamily="18" charset="0"/>
              </a:rPr>
              <a:t> «Компьютерные системы и комплексы». Квалификация – «Техник по компьютерным системам»; </a:t>
            </a:r>
            <a:r>
              <a:rPr lang="ru-RU" sz="1400" b="1" i="1" dirty="0" smtClean="0">
                <a:solidFill>
                  <a:srgbClr val="FF0000"/>
                </a:solidFill>
                <a:latin typeface="Times New Roman" pitchFamily="18" charset="0"/>
                <a:cs typeface="Times New Roman" pitchFamily="18" charset="0"/>
              </a:rPr>
              <a:t>11.02.02 </a:t>
            </a:r>
            <a:r>
              <a:rPr lang="ru-RU" sz="1400" b="1" i="1" dirty="0" smtClean="0">
                <a:latin typeface="Times New Roman" pitchFamily="18" charset="0"/>
                <a:cs typeface="Times New Roman" pitchFamily="18" charset="0"/>
              </a:rPr>
              <a:t>«Монтаж, техническое обслуживание и ремонт электронных приборов и устройств». Квалификация – «специалист по электронным приборам и устройствам».</a:t>
            </a:r>
          </a:p>
          <a:p>
            <a:pPr indent="542925" algn="just"/>
            <a:r>
              <a:rPr lang="ru-RU" sz="1400" b="1" dirty="0" smtClean="0">
                <a:latin typeface="Times New Roman" pitchFamily="18" charset="0"/>
                <a:cs typeface="Times New Roman" pitchFamily="18" charset="0"/>
              </a:rPr>
              <a:t>Окончившим ВУ радиоэлектроники по программам с полной военно-специальной подготовкой присваивается воинское звание «лейтенант», по программам со средней военно-специальной подготовкой присваивается воинское звание «прапорщик», присваивается квалификация в соответствии со специальностью подготовки и выдается диплом о высшем (среднем профессиональном) образовании.</a:t>
            </a:r>
          </a:p>
          <a:p>
            <a:pPr indent="542925" algn="just"/>
            <a:r>
              <a:rPr lang="ru-RU" sz="1400" b="1" dirty="0" smtClean="0">
                <a:latin typeface="Times New Roman" pitchFamily="18" charset="0"/>
                <a:cs typeface="Times New Roman" pitchFamily="18" charset="0"/>
              </a:rPr>
              <a:t>Вступительные испытания для обучения по программам с полной военно-специальной подготовкой состоят из оценки уровня общеобразовательной подготовленности кандидатов по предметам: математика (профильный), русский язык, физика или информатика (на специальность управление персоналом обществознание или информатика), а также вступительных испытаний, проводимых филиалом самостоятельно. Для поступления на обучение по программам со средней военно-специальной подготовкой учитываются оценки среднего балла аттестата. </a:t>
            </a:r>
          </a:p>
          <a:p>
            <a:pPr algn="r"/>
            <a:r>
              <a:rPr lang="ru-RU" sz="1400" b="1" dirty="0" smtClean="0">
                <a:latin typeface="Times New Roman" pitchFamily="18" charset="0"/>
                <a:cs typeface="Times New Roman" pitchFamily="18" charset="0"/>
              </a:rPr>
              <a:t>Адрес: 162622, Вологодская обл., г. Череповец, Советский </a:t>
            </a:r>
            <a:r>
              <a:rPr lang="ru-RU" sz="1400" b="1" dirty="0" err="1" smtClean="0">
                <a:latin typeface="Times New Roman" pitchFamily="18" charset="0"/>
                <a:cs typeface="Times New Roman" pitchFamily="18" charset="0"/>
              </a:rPr>
              <a:t>пр-т</a:t>
            </a:r>
            <a:r>
              <a:rPr lang="ru-RU" sz="1400" b="1" dirty="0" smtClean="0">
                <a:latin typeface="Times New Roman" pitchFamily="18" charset="0"/>
                <a:cs typeface="Times New Roman" pitchFamily="18" charset="0"/>
              </a:rPr>
              <a:t>, д. 126;</a:t>
            </a:r>
          </a:p>
          <a:p>
            <a:pPr algn="r"/>
            <a:r>
              <a:rPr lang="ru-RU" sz="1400" b="1" dirty="0" smtClean="0">
                <a:latin typeface="Times New Roman" pitchFamily="18" charset="0"/>
                <a:cs typeface="Times New Roman" pitchFamily="18" charset="0"/>
              </a:rPr>
              <a:t>Телефон: 8 (8202) 67-33-36; 8 (8202) 55-68-41 (факс); </a:t>
            </a:r>
            <a:r>
              <a:rPr lang="en-US" sz="1400" b="1" dirty="0" smtClean="0">
                <a:latin typeface="Times New Roman" pitchFamily="18" charset="0"/>
                <a:cs typeface="Times New Roman" pitchFamily="18" charset="0"/>
              </a:rPr>
              <a:t>e-mail</a:t>
            </a:r>
            <a:r>
              <a:rPr lang="ru-RU" sz="1400" b="1" dirty="0" smtClean="0">
                <a:latin typeface="Times New Roman" pitchFamily="18" charset="0"/>
                <a:cs typeface="Times New Roman" pitchFamily="18" charset="0"/>
              </a:rPr>
              <a:t>: </a:t>
            </a:r>
            <a:r>
              <a:rPr lang="en-US" sz="1400" b="1" dirty="0" smtClean="0">
                <a:latin typeface="Times New Roman" pitchFamily="18" charset="0"/>
                <a:cs typeface="Times New Roman" pitchFamily="18" charset="0"/>
              </a:rPr>
              <a:t>cvviur2@mil.ru</a:t>
            </a:r>
            <a:endParaRPr lang="ru-RU" sz="1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217587" y="99988"/>
            <a:ext cx="7358114"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ВОЕННЫЙ УНИВЕРСИТЕТ им. КНЯЗЯ АЛЕКСАНДРА НЕВСКОГО МИНИСТЕРСТВА ОБОРОНЫ РОССИЙСКОЙ ФЕДЕРАЦИИ </a:t>
            </a: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(г. МОСКВА)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Текст 18"/>
          <p:cNvSpPr>
            <a:spLocks noGrp="1"/>
          </p:cNvSpPr>
          <p:nvPr>
            <p:ph type="body" sz="half" idx="2"/>
          </p:nvPr>
        </p:nvSpPr>
        <p:spPr>
          <a:xfrm>
            <a:off x="5575305" y="1242996"/>
            <a:ext cx="3857652" cy="3571900"/>
          </a:xfrm>
          <a:solidFill>
            <a:schemeClr val="tx2">
              <a:lumMod val="65000"/>
              <a:lumOff val="35000"/>
            </a:schemeClr>
          </a:solidFill>
        </p:spPr>
        <p:txBody>
          <a:bodyPr/>
          <a:lstStyle/>
          <a:p>
            <a:r>
              <a:rPr lang="ru-RU" sz="2100" dirty="0" smtClean="0">
                <a:solidFill>
                  <a:schemeClr val="bg1"/>
                </a:solidFill>
                <a:latin typeface="Arial Black" pitchFamily="34" charset="0"/>
              </a:rPr>
              <a:t>Военный университет – является </a:t>
            </a:r>
            <a:r>
              <a:rPr lang="ru-RU" sz="2100" dirty="0" err="1" smtClean="0">
                <a:solidFill>
                  <a:schemeClr val="bg1"/>
                </a:solidFill>
                <a:latin typeface="Arial Black" pitchFamily="34" charset="0"/>
              </a:rPr>
              <a:t>многопро-фильной</a:t>
            </a:r>
            <a:r>
              <a:rPr lang="ru-RU" sz="2100" dirty="0" smtClean="0">
                <a:solidFill>
                  <a:schemeClr val="bg1"/>
                </a:solidFill>
                <a:latin typeface="Arial Black" pitchFamily="34" charset="0"/>
              </a:rPr>
              <a:t> военной образовательной организацией, ведущей подготовку военных кадров по пяти направлениям в интересах Министерства обороны Российской Федерации</a:t>
            </a:r>
            <a:endParaRPr lang="ru-RU" sz="2000" dirty="0">
              <a:solidFill>
                <a:schemeClr val="bg1"/>
              </a:solidFill>
              <a:latin typeface="Arial Black" pitchFamily="34" charset="0"/>
            </a:endParaRPr>
          </a:p>
        </p:txBody>
      </p:sp>
      <p:sp>
        <p:nvSpPr>
          <p:cNvPr id="22" name="Прямоугольник 21"/>
          <p:cNvSpPr/>
          <p:nvPr/>
        </p:nvSpPr>
        <p:spPr>
          <a:xfrm>
            <a:off x="646083" y="4814896"/>
            <a:ext cx="8858312" cy="2677656"/>
          </a:xfrm>
          <a:prstGeom prst="rect">
            <a:avLst/>
          </a:prstGeom>
        </p:spPr>
        <p:txBody>
          <a:bodyPr wrap="square">
            <a:spAutoFit/>
          </a:bodyPr>
          <a:lstStyle/>
          <a:p>
            <a:pPr algn="just"/>
            <a:r>
              <a:rPr lang="ru-RU" sz="1400" b="1" dirty="0" smtClean="0">
                <a:latin typeface="Times New Roman" pitchFamily="18" charset="0"/>
                <a:cs typeface="Times New Roman" pitchFamily="18" charset="0"/>
              </a:rPr>
              <a:t>История Военного университета началась 5 ноября 1919 года. В этот день приказом по Петроградскому военному округу был образован Учительский институт Красной армии им. Н.Г. Толмачева. В настоящее время Военный университет является многопрофильной военной образовательной организацией, ведущим учебно-методическим и научным центром Вооруженных сил Российской Федерации . Он по праву считается правопреемником таких вузов, как Военно-политическая академия им. В.И. Ленина,  Военный институт иностранных языков,  Военно-юридическая академия, Военно-финансовая академия, Львовское высшее военно-политическое училище, Московская военная консерватория.</a:t>
            </a:r>
          </a:p>
          <a:p>
            <a:pPr algn="just"/>
            <a:r>
              <a:rPr lang="ru-RU" sz="1400" b="1" dirty="0" smtClean="0">
                <a:latin typeface="Times New Roman" pitchFamily="18" charset="0"/>
                <a:cs typeface="Times New Roman" pitchFamily="18" charset="0"/>
              </a:rPr>
              <a:t>В Военном университете ведется подготовка военных кадров по пяти направлениям – военно-гуманитарному, военно-юридическому, военно-филологическому, военно-дирижерскому и военно-финансовому.  В военном университете осуществляется обучение военным специальностям курсантов – граждан женского пола.</a:t>
            </a:r>
          </a:p>
          <a:p>
            <a:pPr algn="just"/>
            <a:endParaRPr lang="ru-RU" sz="1400" b="1" dirty="0">
              <a:latin typeface="Times New Roman" pitchFamily="18" charset="0"/>
              <a:cs typeface="Times New Roman" pitchFamily="18" charset="0"/>
            </a:endParaRPr>
          </a:p>
        </p:txBody>
      </p:sp>
      <p:pic>
        <p:nvPicPr>
          <p:cNvPr id="15" name="Рисунок 14" descr="https://ens.mil.ru/files/morf/vumo.jpg"/>
          <p:cNvPicPr/>
          <p:nvPr/>
        </p:nvPicPr>
        <p:blipFill>
          <a:blip r:embed="rId5">
            <a:extLst>
              <a:ext uri="{28A0092B-C50C-407E-A947-70E740481C1C}">
                <a14:useLocalDpi xmlns:a14="http://schemas.microsoft.com/office/drawing/2010/main" val="0"/>
              </a:ext>
            </a:extLst>
          </a:blip>
          <a:srcRect/>
          <a:stretch>
            <a:fillRect/>
          </a:stretch>
        </p:blipFill>
        <p:spPr bwMode="auto">
          <a:xfrm>
            <a:off x="717521" y="1242996"/>
            <a:ext cx="4929222" cy="3571900"/>
          </a:xfrm>
          <a:prstGeom prst="rect">
            <a:avLst/>
          </a:prstGeom>
          <a:noFill/>
          <a:ln>
            <a:noFill/>
          </a:ln>
        </p:spPr>
      </p:pic>
      <p:pic>
        <p:nvPicPr>
          <p:cNvPr id="14" name="Picture 2"/>
          <p:cNvPicPr>
            <a:picLocks noChangeAspect="1" noChangeArrowheads="1"/>
          </p:cNvPicPr>
          <p:nvPr/>
        </p:nvPicPr>
        <p:blipFill>
          <a:blip r:embed="rId6"/>
          <a:srcRect/>
          <a:stretch>
            <a:fillRect/>
          </a:stretch>
        </p:blipFill>
        <p:spPr bwMode="auto">
          <a:xfrm>
            <a:off x="8647139" y="171426"/>
            <a:ext cx="757236" cy="909485"/>
          </a:xfrm>
          <a:prstGeom prst="rect">
            <a:avLst/>
          </a:prstGeom>
          <a:blipFill>
            <a:blip r:embed="rId7"/>
            <a:tile tx="0" ty="0" sx="100000" sy="100000" flip="none" algn="tl"/>
          </a:blip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99988"/>
            <a:ext cx="7929618"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ВОЕННЫЙ УЧЕБНО-НАУЧНЫЙ ЦЕНТР ВОЕННО-ВОЗДУШНЫХ СИЛ «ВОЕННО-ВОЗДУШНАЯ АКАДЕМИЯ </a:t>
            </a:r>
          </a:p>
          <a:p>
            <a:pPr lvl="0" algn="ctr" eaLnBrk="1" hangingPunct="1"/>
            <a:r>
              <a:rPr lang="ru-RU" b="1" dirty="0" smtClean="0">
                <a:latin typeface="Times New Roman" pitchFamily="18" charset="0"/>
                <a:ea typeface="Times New Roman" pitchFamily="18" charset="0"/>
                <a:cs typeface="Times New Roman" pitchFamily="18" charset="0"/>
              </a:rPr>
              <a:t>им. профессора Н.Е. ЖУКОВСКОГО и Ю.А. ГАГАРИНА»</a:t>
            </a:r>
            <a:endParaRPr lang="ru-RU" dirty="0" smtClean="0">
              <a:latin typeface="Times New Roman" pitchFamily="18" charset="0"/>
              <a:cs typeface="Times New Roman" pitchFamily="18" charset="0"/>
            </a:endParaRPr>
          </a:p>
        </p:txBody>
      </p:sp>
      <p:sp>
        <p:nvSpPr>
          <p:cNvPr id="27" name="Прямоугольник 26"/>
          <p:cNvSpPr/>
          <p:nvPr/>
        </p:nvSpPr>
        <p:spPr>
          <a:xfrm>
            <a:off x="646083" y="1100120"/>
            <a:ext cx="8786874" cy="6555641"/>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образования «Военный учебно-научный центр Военно-воздушных сил «Военно-воздушная академия» имени профессора Н.Е. Жуковского и Ю.А. Гагарина» (далее – ВУНЦ ВВС «ВВА») осуществляет подготовку специалистов по образовательным программам высшего образования с полной военно-специальной подготовкой на военные специальности подготовки, соответствующие специальностям высшего образования. </a:t>
            </a:r>
          </a:p>
          <a:p>
            <a:pPr indent="542925" algn="just"/>
            <a:r>
              <a:rPr lang="ru-RU" sz="1400" b="1" dirty="0" smtClean="0">
                <a:latin typeface="Times New Roman" pitchFamily="18" charset="0"/>
                <a:cs typeface="Times New Roman" pitchFamily="18" charset="0"/>
              </a:rPr>
              <a:t>Обучение по программам высшего образования осуществляется по специальностям:</a:t>
            </a:r>
          </a:p>
          <a:p>
            <a:pPr indent="542925" algn="just"/>
            <a:r>
              <a:rPr lang="ru-RU" sz="1400" b="1" i="1" dirty="0" smtClean="0">
                <a:latin typeface="Times New Roman" pitchFamily="18" charset="0"/>
                <a:cs typeface="Times New Roman" pitchFamily="18" charset="0"/>
              </a:rPr>
              <a:t>1. </a:t>
            </a:r>
            <a:r>
              <a:rPr lang="ru-RU" sz="1400" b="1" i="1" dirty="0" smtClean="0">
                <a:solidFill>
                  <a:srgbClr val="FF0000"/>
                </a:solidFill>
                <a:latin typeface="Times New Roman" pitchFamily="18" charset="0"/>
                <a:cs typeface="Times New Roman" pitchFamily="18" charset="0"/>
              </a:rPr>
              <a:t>05.05.01</a:t>
            </a:r>
            <a:r>
              <a:rPr lang="ru-RU" sz="1400" b="1" i="1" dirty="0" smtClean="0">
                <a:latin typeface="Times New Roman" pitchFamily="18" charset="0"/>
                <a:cs typeface="Times New Roman" pitchFamily="18" charset="0"/>
              </a:rPr>
              <a:t> «Метеорология специального назначения». Квалификация – «Инженер»;</a:t>
            </a:r>
          </a:p>
          <a:p>
            <a:pPr indent="542925" algn="just"/>
            <a:r>
              <a:rPr lang="ru-RU" sz="1400" b="1" i="1" dirty="0" smtClean="0">
                <a:latin typeface="Times New Roman" pitchFamily="18" charset="0"/>
                <a:cs typeface="Times New Roman" pitchFamily="18" charset="0"/>
              </a:rPr>
              <a:t>2. </a:t>
            </a:r>
            <a:r>
              <a:rPr lang="ru-RU" sz="1400" b="1" i="1" dirty="0" smtClean="0">
                <a:solidFill>
                  <a:srgbClr val="FF0000"/>
                </a:solidFill>
                <a:latin typeface="Times New Roman" pitchFamily="18" charset="0"/>
                <a:cs typeface="Times New Roman" pitchFamily="18" charset="0"/>
              </a:rPr>
              <a:t>08.05.02</a:t>
            </a:r>
            <a:r>
              <a:rPr lang="ru-RU" sz="1400" b="1" i="1" dirty="0" smtClean="0">
                <a:latin typeface="Times New Roman" pitchFamily="18" charset="0"/>
                <a:cs typeface="Times New Roman" pitchFamily="18" charset="0"/>
              </a:rPr>
              <a:t> «Строительство, эксплуатация, восстановление и техническое прикрытие автомобильных дорог, мостов и тоннелей».</a:t>
            </a:r>
          </a:p>
          <a:p>
            <a:pPr indent="542925" algn="just"/>
            <a:r>
              <a:rPr lang="ru-RU" sz="1400" b="1" i="1" dirty="0" smtClean="0">
                <a:latin typeface="Times New Roman" pitchFamily="18" charset="0"/>
                <a:cs typeface="Times New Roman" pitchFamily="18" charset="0"/>
              </a:rPr>
              <a:t>Специализация: «Строительство (реконструкция), эксплуатация и восстановление аэродромов государственной авиации». Квалификация – «Инженер»;</a:t>
            </a:r>
          </a:p>
          <a:p>
            <a:pPr indent="542925" algn="just"/>
            <a:r>
              <a:rPr lang="ru-RU" sz="1400" b="1" i="1" dirty="0" smtClean="0">
                <a:latin typeface="Times New Roman" pitchFamily="18" charset="0"/>
                <a:cs typeface="Times New Roman" pitchFamily="18" charset="0"/>
              </a:rPr>
              <a:t>3. </a:t>
            </a:r>
            <a:r>
              <a:rPr lang="ru-RU" sz="1400" b="1" i="1" dirty="0" smtClean="0">
                <a:solidFill>
                  <a:srgbClr val="FF0000"/>
                </a:solidFill>
                <a:latin typeface="Times New Roman" pitchFamily="18" charset="0"/>
                <a:cs typeface="Times New Roman" pitchFamily="18" charset="0"/>
              </a:rPr>
              <a:t>10.05.03</a:t>
            </a:r>
            <a:r>
              <a:rPr lang="ru-RU" sz="1400" b="1" i="1" dirty="0" smtClean="0">
                <a:latin typeface="Times New Roman" pitchFamily="18" charset="0"/>
                <a:cs typeface="Times New Roman" pitchFamily="18" charset="0"/>
              </a:rPr>
              <a:t> «Информационная безопасность автоматизированных систем».</a:t>
            </a:r>
          </a:p>
          <a:p>
            <a:pPr indent="542925" algn="just"/>
            <a:r>
              <a:rPr lang="ru-RU" sz="1400" b="1" i="1" dirty="0" smtClean="0">
                <a:latin typeface="Times New Roman" pitchFamily="18" charset="0"/>
                <a:cs typeface="Times New Roman" pitchFamily="18" charset="0"/>
              </a:rPr>
              <a:t>Специализация: «Информационная безопасность автоматизированных систем критически важных объектов». Квалификация – «Специалист по защите информации».</a:t>
            </a:r>
          </a:p>
          <a:p>
            <a:pPr indent="542925" algn="just"/>
            <a:r>
              <a:rPr lang="ru-RU" sz="1400" b="1" i="1" dirty="0" smtClean="0">
                <a:latin typeface="Times New Roman" pitchFamily="18" charset="0"/>
                <a:cs typeface="Times New Roman" pitchFamily="18" charset="0"/>
              </a:rPr>
              <a:t>4. </a:t>
            </a:r>
            <a:r>
              <a:rPr lang="ru-RU" sz="1400" b="1" i="1" dirty="0" smtClean="0">
                <a:solidFill>
                  <a:srgbClr val="FF0000"/>
                </a:solidFill>
                <a:latin typeface="Times New Roman" pitchFamily="18" charset="0"/>
                <a:cs typeface="Times New Roman" pitchFamily="18" charset="0"/>
              </a:rPr>
              <a:t>11.05.01</a:t>
            </a:r>
            <a:r>
              <a:rPr lang="ru-RU" sz="1400" b="1" i="1" dirty="0" smtClean="0">
                <a:latin typeface="Times New Roman" pitchFamily="18" charset="0"/>
                <a:cs typeface="Times New Roman" pitchFamily="18" charset="0"/>
              </a:rPr>
              <a:t> «Радиоэлектронные системы и комплексы». </a:t>
            </a:r>
          </a:p>
          <a:p>
            <a:pPr indent="542925" algn="just"/>
            <a:r>
              <a:rPr lang="ru-RU" sz="1400" b="1" i="1" dirty="0" smtClean="0">
                <a:latin typeface="Times New Roman" pitchFamily="18" charset="0"/>
                <a:cs typeface="Times New Roman" pitchFamily="18" charset="0"/>
              </a:rPr>
              <a:t>Специализация:  «Эксплуатация авиационных радиоэлектронных систем и комплексов связи». Квалификация – «Инженер». </a:t>
            </a:r>
          </a:p>
          <a:p>
            <a:pPr indent="542925" algn="just"/>
            <a:r>
              <a:rPr lang="ru-RU" sz="1400" b="1" i="1" dirty="0" smtClean="0">
                <a:latin typeface="Times New Roman" pitchFamily="18" charset="0"/>
                <a:cs typeface="Times New Roman" pitchFamily="18" charset="0"/>
              </a:rPr>
              <a:t>5. </a:t>
            </a:r>
            <a:r>
              <a:rPr lang="ru-RU" sz="1400" b="1" i="1" dirty="0" smtClean="0">
                <a:solidFill>
                  <a:srgbClr val="FF0000"/>
                </a:solidFill>
                <a:latin typeface="Times New Roman" pitchFamily="18" charset="0"/>
                <a:cs typeface="Times New Roman" pitchFamily="18" charset="0"/>
              </a:rPr>
              <a:t>11.05.02</a:t>
            </a:r>
            <a:r>
              <a:rPr lang="ru-RU" sz="1400" b="1" i="1" dirty="0" smtClean="0">
                <a:latin typeface="Times New Roman" pitchFamily="18" charset="0"/>
                <a:cs typeface="Times New Roman" pitchFamily="18" charset="0"/>
              </a:rPr>
              <a:t> «Специальные радиотехнические системы». </a:t>
            </a:r>
          </a:p>
          <a:p>
            <a:pPr indent="542925" algn="just"/>
            <a:r>
              <a:rPr lang="ru-RU" sz="1400" b="1" i="1" dirty="0" smtClean="0">
                <a:latin typeface="Times New Roman" pitchFamily="18" charset="0"/>
                <a:cs typeface="Times New Roman" pitchFamily="18" charset="0"/>
              </a:rPr>
              <a:t>Специализация: а) «Средства и комплексы радиоэлектронной борьбы»; б) «Радиотехнические системы и средства обеспечения полётов авиации»; в) «Эксплуатация средств дальней радионавигации авиации». Квалификация – «Инженер специальных радиотехнических систем».</a:t>
            </a:r>
          </a:p>
          <a:p>
            <a:pPr indent="542925" algn="just"/>
            <a:r>
              <a:rPr lang="ru-RU" sz="1400" b="1" i="1" dirty="0" smtClean="0">
                <a:latin typeface="Times New Roman" pitchFamily="18" charset="0"/>
                <a:cs typeface="Times New Roman" pitchFamily="18" charset="0"/>
              </a:rPr>
              <a:t>6. </a:t>
            </a:r>
            <a:r>
              <a:rPr lang="ru-RU" sz="1400" b="1" i="1" dirty="0" smtClean="0">
                <a:solidFill>
                  <a:srgbClr val="FF0000"/>
                </a:solidFill>
                <a:latin typeface="Times New Roman" pitchFamily="18" charset="0"/>
                <a:cs typeface="Times New Roman" pitchFamily="18" charset="0"/>
              </a:rPr>
              <a:t>11.05.03</a:t>
            </a:r>
            <a:r>
              <a:rPr lang="ru-RU" sz="1400" b="1" i="1" dirty="0" smtClean="0">
                <a:latin typeface="Times New Roman" pitchFamily="18" charset="0"/>
                <a:cs typeface="Times New Roman" pitchFamily="18" charset="0"/>
              </a:rPr>
              <a:t> «Применение и эксплуатация средств и систем специального мониторинга».</a:t>
            </a:r>
          </a:p>
          <a:p>
            <a:pPr indent="542925" algn="just"/>
            <a:r>
              <a:rPr lang="ru-RU" sz="1400" b="1" i="1" dirty="0" smtClean="0">
                <a:latin typeface="Times New Roman" pitchFamily="18" charset="0"/>
                <a:cs typeface="Times New Roman" pitchFamily="18" charset="0"/>
              </a:rPr>
              <a:t>Специализация: «Эксплуатация наземных средств воздушной разведки». Квалификация – «Инженер».</a:t>
            </a:r>
          </a:p>
          <a:p>
            <a:pPr indent="542925" algn="just"/>
            <a:r>
              <a:rPr lang="ru-RU" sz="1400" b="1" i="1" dirty="0" smtClean="0">
                <a:latin typeface="Times New Roman" pitchFamily="18" charset="0"/>
                <a:cs typeface="Times New Roman" pitchFamily="18" charset="0"/>
              </a:rPr>
              <a:t>7. </a:t>
            </a:r>
            <a:r>
              <a:rPr lang="ru-RU" sz="1400" b="1" i="1" dirty="0" smtClean="0">
                <a:solidFill>
                  <a:srgbClr val="FF0000"/>
                </a:solidFill>
                <a:latin typeface="Times New Roman" pitchFamily="18" charset="0"/>
                <a:cs typeface="Times New Roman" pitchFamily="18" charset="0"/>
              </a:rPr>
              <a:t>13.05.01</a:t>
            </a:r>
            <a:r>
              <a:rPr lang="ru-RU" sz="1400" b="1" i="1" dirty="0" smtClean="0">
                <a:latin typeface="Times New Roman" pitchFamily="18" charset="0"/>
                <a:cs typeface="Times New Roman" pitchFamily="18" charset="0"/>
              </a:rPr>
              <a:t> «Тепло- и </a:t>
            </a:r>
            <a:r>
              <a:rPr lang="ru-RU" sz="1400" b="1" i="1" dirty="0" err="1" smtClean="0">
                <a:latin typeface="Times New Roman" pitchFamily="18" charset="0"/>
                <a:cs typeface="Times New Roman" pitchFamily="18" charset="0"/>
              </a:rPr>
              <a:t>электрообеспечение</a:t>
            </a:r>
            <a:r>
              <a:rPr lang="ru-RU" sz="1400" b="1" i="1" dirty="0" smtClean="0">
                <a:latin typeface="Times New Roman" pitchFamily="18" charset="0"/>
                <a:cs typeface="Times New Roman" pitchFamily="18" charset="0"/>
              </a:rPr>
              <a:t> специальных технических систем и объектов».</a:t>
            </a:r>
          </a:p>
          <a:p>
            <a:pPr indent="542925" algn="just"/>
            <a:r>
              <a:rPr lang="ru-RU" sz="1400" b="1" i="1" dirty="0" smtClean="0">
                <a:latin typeface="Times New Roman" pitchFamily="18" charset="0"/>
                <a:cs typeface="Times New Roman" pitchFamily="18" charset="0"/>
              </a:rPr>
              <a:t>Специализация:  «Эксплуатация систем энергообеспечения специальных объектов». Квалификация – «Инженер».</a:t>
            </a:r>
          </a:p>
          <a:p>
            <a:pPr indent="542925" algn="just"/>
            <a:endParaRPr lang="ru-RU" sz="1400" b="1" i="1" dirty="0" smtClean="0">
              <a:latin typeface="Times New Roman" pitchFamily="18" charset="0"/>
              <a:cs typeface="Times New Roman" pitchFamily="18" charset="0"/>
            </a:endParaRPr>
          </a:p>
          <a:p>
            <a:pPr indent="542925" algn="just"/>
            <a:endParaRPr lang="ru-RU" sz="1400" b="1" i="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146149" y="0"/>
            <a:ext cx="821537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ВОЕННЫЙ УНИВЕРСИТЕТ им. КНЯЗЯ АЛЕКСАНДРА НЕВСКОГО МИНИСТЕРСТВА ОБОРОНЫ РОССИЙСКОЙ ФЕДЕРАЦИИ (г. МОСКВА)</a:t>
            </a:r>
            <a:endParaRPr lang="ru-RU" dirty="0" smtClean="0">
              <a:latin typeface="Times New Roman" pitchFamily="18" charset="0"/>
              <a:cs typeface="Times New Roman" pitchFamily="18" charset="0"/>
            </a:endParaRPr>
          </a:p>
        </p:txBody>
      </p:sp>
      <p:sp>
        <p:nvSpPr>
          <p:cNvPr id="27" name="Прямоугольник 26"/>
          <p:cNvSpPr/>
          <p:nvPr/>
        </p:nvSpPr>
        <p:spPr>
          <a:xfrm>
            <a:off x="646084" y="885807"/>
            <a:ext cx="8786873" cy="6340197"/>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образования «Военный университет имени Князя Александра Невского» Министерства обороны Российской Федерации (далее ВУ МО)осуществляет подготовку специалистов по образовательным программам высшего образования с полной военно-специальной подготовкой по следующим специальностям подготовки</a:t>
            </a:r>
            <a:r>
              <a:rPr lang="ru-RU" sz="1400" dirty="0" smtClean="0"/>
              <a:t>:</a:t>
            </a:r>
            <a:endParaRPr lang="ru-RU" sz="1400" b="1" dirty="0" smtClean="0">
              <a:latin typeface="Times New Roman" pitchFamily="18" charset="0"/>
              <a:cs typeface="Times New Roman" pitchFamily="18" charset="0"/>
            </a:endParaRPr>
          </a:p>
          <a:p>
            <a:pPr algn="just"/>
            <a:r>
              <a:rPr lang="ru-RU" sz="1400" b="1" dirty="0" smtClean="0">
                <a:latin typeface="Times New Roman" pitchFamily="18" charset="0"/>
                <a:cs typeface="Times New Roman" pitchFamily="18" charset="0"/>
              </a:rPr>
              <a:t>1. </a:t>
            </a:r>
            <a:r>
              <a:rPr lang="ru-RU" sz="1400" b="1" i="1" dirty="0" smtClean="0">
                <a:solidFill>
                  <a:srgbClr val="FF0000"/>
                </a:solidFill>
                <a:latin typeface="Times New Roman" pitchFamily="18" charset="0"/>
                <a:cs typeface="Times New Roman" pitchFamily="18" charset="0"/>
              </a:rPr>
              <a:t>37.05.02</a:t>
            </a:r>
            <a:r>
              <a:rPr lang="ru-RU" sz="1400" b="1" i="1" dirty="0" smtClean="0">
                <a:latin typeface="Times New Roman" pitchFamily="18" charset="0"/>
                <a:cs typeface="Times New Roman" pitchFamily="18" charset="0"/>
              </a:rPr>
              <a:t> «Психология служебной деятельности» (факультет «Психологии»), квалификация «Психолог», результаты ЕГЭ по биологии и русскому языку обязательно, по обществознанию, математике, иностранному языку на выбор;</a:t>
            </a:r>
          </a:p>
          <a:p>
            <a:pPr algn="just"/>
            <a:r>
              <a:rPr lang="ru-RU" sz="1400" b="1" dirty="0" smtClean="0">
                <a:latin typeface="Times New Roman" pitchFamily="18" charset="0"/>
                <a:cs typeface="Times New Roman" pitchFamily="18" charset="0"/>
              </a:rPr>
              <a:t>2. </a:t>
            </a:r>
            <a:r>
              <a:rPr lang="ru-RU" sz="1400" b="1" i="1" dirty="0" smtClean="0">
                <a:solidFill>
                  <a:srgbClr val="FF0000"/>
                </a:solidFill>
                <a:latin typeface="Times New Roman" pitchFamily="18" charset="0"/>
                <a:cs typeface="Times New Roman" pitchFamily="18" charset="0"/>
              </a:rPr>
              <a:t>38.05.01</a:t>
            </a:r>
            <a:r>
              <a:rPr lang="ru-RU" sz="1400" b="1" i="1" dirty="0" smtClean="0">
                <a:latin typeface="Times New Roman" pitchFamily="18" charset="0"/>
                <a:cs typeface="Times New Roman" pitchFamily="18" charset="0"/>
              </a:rPr>
              <a:t> «Экономическая безопасность» (факультет «Финансово-экономический»), квалификация «Экономист», результаты ЕГЭ по математике и русскому языку обязательно, по обществознанию, истории, географии, информатике или иностранному языку на выбор;</a:t>
            </a:r>
          </a:p>
          <a:p>
            <a:pPr algn="just"/>
            <a:r>
              <a:rPr lang="ru-RU" sz="1400" b="1" dirty="0" smtClean="0">
                <a:latin typeface="Times New Roman" pitchFamily="18" charset="0"/>
                <a:cs typeface="Times New Roman" pitchFamily="18" charset="0"/>
              </a:rPr>
              <a:t>3. </a:t>
            </a:r>
            <a:r>
              <a:rPr lang="ru-RU" sz="1400" b="1" i="1" dirty="0" smtClean="0">
                <a:solidFill>
                  <a:srgbClr val="FF0000"/>
                </a:solidFill>
                <a:latin typeface="Times New Roman" pitchFamily="18" charset="0"/>
                <a:cs typeface="Times New Roman" pitchFamily="18" charset="0"/>
              </a:rPr>
              <a:t>40.05.01</a:t>
            </a:r>
            <a:r>
              <a:rPr lang="ru-RU" sz="1400" b="1" i="1" dirty="0" smtClean="0">
                <a:latin typeface="Times New Roman" pitchFamily="18" charset="0"/>
                <a:cs typeface="Times New Roman" pitchFamily="18" charset="0"/>
              </a:rPr>
              <a:t> «Правовое обеспечение национальной безопасности» (факультет «Прокурорско-следственный»), квалификация «Юрист», результаты ЕГЭ по обществознанию, русскому языку и доп. испытание обязательно, по истории, информатике или иностранному языку на выбор;</a:t>
            </a:r>
          </a:p>
          <a:p>
            <a:pPr algn="just"/>
            <a:r>
              <a:rPr lang="ru-RU" sz="1400" b="1" dirty="0" smtClean="0">
                <a:latin typeface="Times New Roman" pitchFamily="18" charset="0"/>
                <a:cs typeface="Times New Roman" pitchFamily="18" charset="0"/>
              </a:rPr>
              <a:t>4. </a:t>
            </a:r>
            <a:r>
              <a:rPr lang="ru-RU" sz="1400" b="1" i="1" dirty="0" smtClean="0">
                <a:solidFill>
                  <a:srgbClr val="FF0000"/>
                </a:solidFill>
                <a:latin typeface="Times New Roman" pitchFamily="18" charset="0"/>
                <a:cs typeface="Times New Roman" pitchFamily="18" charset="0"/>
              </a:rPr>
              <a:t>45.05.01</a:t>
            </a:r>
            <a:r>
              <a:rPr lang="ru-RU" sz="1400" b="1" i="1" dirty="0" smtClean="0">
                <a:latin typeface="Times New Roman" pitchFamily="18" charset="0"/>
                <a:cs typeface="Times New Roman" pitchFamily="18" charset="0"/>
              </a:rPr>
              <a:t> «Перевод и </a:t>
            </a:r>
            <a:r>
              <a:rPr lang="ru-RU" sz="1400" b="1" i="1" dirty="0" err="1" smtClean="0">
                <a:latin typeface="Times New Roman" pitchFamily="18" charset="0"/>
                <a:cs typeface="Times New Roman" pitchFamily="18" charset="0"/>
              </a:rPr>
              <a:t>переводоведение</a:t>
            </a:r>
            <a:r>
              <a:rPr lang="ru-RU" sz="1400" b="1" i="1" dirty="0" smtClean="0">
                <a:latin typeface="Times New Roman" pitchFamily="18" charset="0"/>
                <a:cs typeface="Times New Roman" pitchFamily="18" charset="0"/>
              </a:rPr>
              <a:t>» (факультет «Иностранных языков»), квалификация «Лингвист-переводчик», результаты ЕГЭ по иностранному языку, русскому языку и доп. испытание обязательно, по истории, литературе, обществознанию или информатике на выбор;</a:t>
            </a:r>
          </a:p>
          <a:p>
            <a:pPr algn="just"/>
            <a:r>
              <a:rPr lang="ru-RU" sz="1400" b="1" dirty="0" smtClean="0">
                <a:latin typeface="Times New Roman" pitchFamily="18" charset="0"/>
                <a:cs typeface="Times New Roman" pitchFamily="18" charset="0"/>
              </a:rPr>
              <a:t>5. </a:t>
            </a:r>
            <a:r>
              <a:rPr lang="ru-RU" sz="1400" b="1" i="1" dirty="0" smtClean="0">
                <a:solidFill>
                  <a:srgbClr val="FF0000"/>
                </a:solidFill>
                <a:latin typeface="Times New Roman" pitchFamily="18" charset="0"/>
                <a:cs typeface="Times New Roman" pitchFamily="18" charset="0"/>
              </a:rPr>
              <a:t>53.05.07</a:t>
            </a:r>
            <a:r>
              <a:rPr lang="ru-RU" sz="1400" b="1" i="1" dirty="0" smtClean="0">
                <a:latin typeface="Times New Roman" pitchFamily="18" charset="0"/>
                <a:cs typeface="Times New Roman" pitchFamily="18" charset="0"/>
              </a:rPr>
              <a:t> «</a:t>
            </a:r>
            <a:r>
              <a:rPr lang="ru-RU" sz="1400" b="1" i="1" dirty="0" err="1" smtClean="0">
                <a:latin typeface="Times New Roman" pitchFamily="18" charset="0"/>
                <a:cs typeface="Times New Roman" pitchFamily="18" charset="0"/>
              </a:rPr>
              <a:t>Дирижирование</a:t>
            </a:r>
            <a:r>
              <a:rPr lang="ru-RU" sz="1400" b="1" i="1" dirty="0" smtClean="0">
                <a:latin typeface="Times New Roman" pitchFamily="18" charset="0"/>
                <a:cs typeface="Times New Roman" pitchFamily="18" charset="0"/>
              </a:rPr>
              <a:t> военным духовым оркестром» (военный институт (военных дирижеров)), квалификация «Дирижер военного духового оркестра», результаты ЕГЭ по литературе, русскому языку и доп. испытание обязательно, по обществознанию, истории или иностранному языку на выбор;</a:t>
            </a:r>
          </a:p>
          <a:p>
            <a:pPr algn="just"/>
            <a:r>
              <a:rPr lang="ru-RU" sz="1400" b="1" dirty="0" smtClean="0">
                <a:latin typeface="Times New Roman" pitchFamily="18" charset="0"/>
                <a:cs typeface="Times New Roman" pitchFamily="18" charset="0"/>
              </a:rPr>
              <a:t>6. </a:t>
            </a:r>
            <a:r>
              <a:rPr lang="ru-RU" sz="1400" b="1" i="1" dirty="0" smtClean="0">
                <a:solidFill>
                  <a:srgbClr val="FF0000"/>
                </a:solidFill>
                <a:latin typeface="Times New Roman" pitchFamily="18" charset="0"/>
                <a:cs typeface="Times New Roman" pitchFamily="18" charset="0"/>
              </a:rPr>
              <a:t>56.05.05</a:t>
            </a:r>
            <a:r>
              <a:rPr lang="ru-RU" sz="1400" b="1" i="1" dirty="0" smtClean="0">
                <a:latin typeface="Times New Roman" pitchFamily="18" charset="0"/>
                <a:cs typeface="Times New Roman" pitchFamily="18" charset="0"/>
              </a:rPr>
              <a:t> «Военная журналистика» (факультет «Психологии»), квалификация «Журналист», результаты ЕГЭ по литературе, русскому языку обязательно, по обществознанию, истории, </a:t>
            </a:r>
            <a:r>
              <a:rPr lang="ru-RU" sz="1400" b="1" i="1" dirty="0" err="1" smtClean="0">
                <a:latin typeface="Times New Roman" pitchFamily="18" charset="0"/>
                <a:cs typeface="Times New Roman" pitchFamily="18" charset="0"/>
              </a:rPr>
              <a:t>геграфии</a:t>
            </a:r>
            <a:r>
              <a:rPr lang="ru-RU" sz="1400" b="1" i="1" dirty="0" smtClean="0">
                <a:latin typeface="Times New Roman" pitchFamily="18" charset="0"/>
                <a:cs typeface="Times New Roman" pitchFamily="18" charset="0"/>
              </a:rPr>
              <a:t> или иностранному языку на выбор. </a:t>
            </a:r>
          </a:p>
          <a:p>
            <a:pPr indent="542925" algn="just"/>
            <a:r>
              <a:rPr lang="ru-RU" sz="1400" b="1" dirty="0" smtClean="0">
                <a:latin typeface="Times New Roman" pitchFamily="18" charset="0"/>
                <a:cs typeface="Times New Roman" pitchFamily="18" charset="0"/>
              </a:rPr>
              <a:t>Выпускникам, успешно завершившим обучение и прошедшим итоговую государственную аттестацию, присваивается первое офицерское звание "</a:t>
            </a:r>
            <a:r>
              <a:rPr lang="ru-RU" sz="1400" b="1" i="1" dirty="0" smtClean="0">
                <a:latin typeface="Times New Roman" pitchFamily="18" charset="0"/>
                <a:cs typeface="Times New Roman" pitchFamily="18" charset="0"/>
              </a:rPr>
              <a:t>лейтенант</a:t>
            </a:r>
            <a:r>
              <a:rPr lang="ru-RU" sz="1400" b="1" dirty="0" smtClean="0">
                <a:latin typeface="Times New Roman" pitchFamily="18" charset="0"/>
                <a:cs typeface="Times New Roman" pitchFamily="18" charset="0"/>
              </a:rPr>
              <a:t>", выдается нагрудный знак и диплом государственного образца. Оценка уровня общеобразовательной подготовленности кандидатов, имеющих среднее профессиональное образование проводится по результатам ЕГЭ или самостоятельно по соответствующим общеобразовательным предметам. </a:t>
            </a:r>
          </a:p>
          <a:p>
            <a:pPr algn="r"/>
            <a:r>
              <a:rPr lang="ru-RU" sz="1400" b="1" dirty="0" smtClean="0">
                <a:latin typeface="Times New Roman" pitchFamily="18" charset="0"/>
                <a:cs typeface="Times New Roman" pitchFamily="18" charset="0"/>
              </a:rPr>
              <a:t>Адрес: 123001, г. Москва, ул. Большая Садовая, д. 14; телефон: 8 (915) 134-15-30; </a:t>
            </a:r>
            <a:r>
              <a:rPr lang="en-US" sz="1400" b="1" dirty="0" smtClean="0">
                <a:latin typeface="Times New Roman" pitchFamily="18" charset="0"/>
                <a:cs typeface="Times New Roman" pitchFamily="18" charset="0"/>
              </a:rPr>
              <a:t>e-mail</a:t>
            </a:r>
            <a:r>
              <a:rPr lang="ru-RU" sz="1400" b="1" dirty="0" smtClean="0">
                <a:latin typeface="Times New Roman" pitchFamily="18" charset="0"/>
                <a:cs typeface="Times New Roman" pitchFamily="18" charset="0"/>
              </a:rPr>
              <a:t>:</a:t>
            </a:r>
            <a:r>
              <a:rPr lang="en-US" sz="1400" b="1" dirty="0" smtClean="0">
                <a:latin typeface="Times New Roman" pitchFamily="18" charset="0"/>
                <a:cs typeface="Times New Roman" pitchFamily="18" charset="0"/>
              </a:rPr>
              <a:t>vu-nu@mil.ru</a:t>
            </a:r>
            <a:endParaRPr lang="ru-RU" sz="1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217587" y="99988"/>
            <a:ext cx="821537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ВОЕННАЯ АКАДЕМИЯ МАТЕРИАЛЬНО-ТЕХНИЧЕСКОГО</a:t>
            </a: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ОБЕСПЕЧЕНИЯ им. ГЕНЕРАЛА АРМИИ А.В. ХРУЛЕВА </a:t>
            </a:r>
          </a:p>
        </p:txBody>
      </p:sp>
      <p:sp>
        <p:nvSpPr>
          <p:cNvPr id="19" name="Текст 18"/>
          <p:cNvSpPr>
            <a:spLocks noGrp="1"/>
          </p:cNvSpPr>
          <p:nvPr>
            <p:ph type="body" sz="half" idx="2"/>
          </p:nvPr>
        </p:nvSpPr>
        <p:spPr>
          <a:xfrm>
            <a:off x="5718181" y="1100120"/>
            <a:ext cx="3786214" cy="3571900"/>
          </a:xfrm>
          <a:solidFill>
            <a:schemeClr val="tx2">
              <a:lumMod val="65000"/>
              <a:lumOff val="35000"/>
            </a:schemeClr>
          </a:solidFill>
        </p:spPr>
        <p:txBody>
          <a:bodyPr/>
          <a:lstStyle/>
          <a:p>
            <a:r>
              <a:rPr lang="ru-RU" sz="2100" dirty="0" smtClean="0">
                <a:solidFill>
                  <a:schemeClr val="bg1"/>
                </a:solidFill>
                <a:latin typeface="Arial Black" pitchFamily="34" charset="0"/>
              </a:rPr>
              <a:t>Военная академия МТО – осуществляет подготовку </a:t>
            </a:r>
            <a:r>
              <a:rPr lang="ru-RU" sz="2100" dirty="0" err="1" smtClean="0">
                <a:solidFill>
                  <a:schemeClr val="bg1"/>
                </a:solidFill>
                <a:latin typeface="Arial Black" pitchFamily="34" charset="0"/>
              </a:rPr>
              <a:t>высоко-квалифицированных</a:t>
            </a:r>
            <a:r>
              <a:rPr lang="ru-RU" sz="2100" dirty="0" smtClean="0">
                <a:solidFill>
                  <a:schemeClr val="bg1"/>
                </a:solidFill>
                <a:latin typeface="Arial Black" pitchFamily="34" charset="0"/>
              </a:rPr>
              <a:t> офицеров – </a:t>
            </a:r>
            <a:r>
              <a:rPr lang="ru-RU" sz="2100" dirty="0" err="1" smtClean="0">
                <a:solidFill>
                  <a:schemeClr val="bg1"/>
                </a:solidFill>
                <a:latin typeface="Arial Black" pitchFamily="34" charset="0"/>
              </a:rPr>
              <a:t>специа-листов</a:t>
            </a:r>
            <a:r>
              <a:rPr lang="ru-RU" sz="2100" dirty="0" smtClean="0">
                <a:solidFill>
                  <a:schemeClr val="bg1"/>
                </a:solidFill>
                <a:latin typeface="Arial Black" pitchFamily="34" charset="0"/>
              </a:rPr>
              <a:t> материально-технического </a:t>
            </a:r>
            <a:r>
              <a:rPr lang="ru-RU" sz="2100" dirty="0" err="1" smtClean="0">
                <a:solidFill>
                  <a:schemeClr val="bg1"/>
                </a:solidFill>
                <a:latin typeface="Arial Black" pitchFamily="34" charset="0"/>
              </a:rPr>
              <a:t>обеспе-чения</a:t>
            </a:r>
            <a:r>
              <a:rPr lang="ru-RU" sz="2100" dirty="0" smtClean="0">
                <a:solidFill>
                  <a:schemeClr val="bg1"/>
                </a:solidFill>
                <a:latin typeface="Arial Black" pitchFamily="34" charset="0"/>
              </a:rPr>
              <a:t> для всех родов и войск Министерства обороны Российской Федерации</a:t>
            </a:r>
            <a:endParaRPr lang="ru-RU" sz="2000" dirty="0">
              <a:solidFill>
                <a:schemeClr val="bg1"/>
              </a:solidFill>
              <a:latin typeface="Arial Black" pitchFamily="34" charset="0"/>
            </a:endParaRPr>
          </a:p>
        </p:txBody>
      </p:sp>
      <p:sp>
        <p:nvSpPr>
          <p:cNvPr id="22" name="Прямоугольник 21"/>
          <p:cNvSpPr/>
          <p:nvPr/>
        </p:nvSpPr>
        <p:spPr>
          <a:xfrm>
            <a:off x="646082" y="4600582"/>
            <a:ext cx="8929751" cy="2677656"/>
          </a:xfrm>
          <a:prstGeom prst="rect">
            <a:avLst/>
          </a:prstGeom>
        </p:spPr>
        <p:txBody>
          <a:bodyPr wrap="square">
            <a:spAutoFit/>
          </a:bodyPr>
          <a:lstStyle/>
          <a:p>
            <a:pPr algn="just"/>
            <a:r>
              <a:rPr lang="ru-RU" sz="1400" b="1" dirty="0" smtClean="0">
                <a:latin typeface="Times New Roman" pitchFamily="18" charset="0"/>
                <a:cs typeface="Times New Roman" pitchFamily="18" charset="0"/>
              </a:rPr>
              <a:t>Военная академия материально-технического обеспечения выполняет широкий комплекс научных исследований по актуальным проблемам организации материально-технического обеспечения войск в бою и операции, разрабатывает и издает военно-теоретические труды, монографии, учебники и учебные пособия, научно-технические сборники, информационные бюллетени и другие учебно-методические и научные труды, используемые в образовательном процессе и практической работе. Академия в настоящее время имеет головной вуз – Военная академия материально-технического обеспечения (г. Санкт-Петербург) и институты (филиалы): - Военный институт (Железнодорожных войск и военных сообщений) (г. Санкт-Петербург); - Военный институт (инженерно-технический) (г. Санкт-Петербург); - </a:t>
            </a:r>
            <a:r>
              <a:rPr lang="ru-RU" sz="1400" b="1" dirty="0" err="1" smtClean="0">
                <a:latin typeface="Times New Roman" pitchFamily="18" charset="0"/>
                <a:cs typeface="Times New Roman" pitchFamily="18" charset="0"/>
              </a:rPr>
              <a:t>Вольский</a:t>
            </a:r>
            <a:r>
              <a:rPr lang="ru-RU" sz="1400" b="1" dirty="0" smtClean="0">
                <a:latin typeface="Times New Roman" pitchFamily="18" charset="0"/>
                <a:cs typeface="Times New Roman" pitchFamily="18" charset="0"/>
              </a:rPr>
              <a:t> военный институт материального обеспечения (филиал ВА МТО г. Вольск, Саратовская область); - Омский автобронетанковый инженерный институт (филиал ВА МТО г. Омск); - Пензенский артиллерийский инженерный институт (филиал ВА МТО г. Пенза).  Осуществляет обучение курсантов по программам как с полной (высшее образование), так и средней профессиональной военно-специальной подготовкой.</a:t>
            </a:r>
            <a:endParaRPr lang="ru-RU" sz="1400" b="1" dirty="0">
              <a:latin typeface="Times New Roman" pitchFamily="18" charset="0"/>
              <a:cs typeface="Times New Roman" pitchFamily="18" charset="0"/>
            </a:endParaRPr>
          </a:p>
        </p:txBody>
      </p:sp>
      <p:pic>
        <p:nvPicPr>
          <p:cNvPr id="14" name="Рисунок 13" descr="https://ens.mil.ru/files/morf/va_mto.jpg"/>
          <p:cNvPicPr/>
          <p:nvPr/>
        </p:nvPicPr>
        <p:blipFill>
          <a:blip r:embed="rId5">
            <a:extLst>
              <a:ext uri="{28A0092B-C50C-407E-A947-70E740481C1C}">
                <a14:useLocalDpi xmlns:a14="http://schemas.microsoft.com/office/drawing/2010/main" val="0"/>
              </a:ext>
            </a:extLst>
          </a:blip>
          <a:srcRect/>
          <a:stretch>
            <a:fillRect/>
          </a:stretch>
        </p:blipFill>
        <p:spPr bwMode="auto">
          <a:xfrm>
            <a:off x="717521" y="1100120"/>
            <a:ext cx="5000660" cy="3571900"/>
          </a:xfrm>
          <a:prstGeom prst="rect">
            <a:avLst/>
          </a:prstGeom>
          <a:noFill/>
          <a:ln>
            <a:noFill/>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74295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ВОЕННАЯ АКАДЕМИЯ МАТЕРИАЛЬНО-ТЕХНИЧЕСКОГО ОБЕСПЕЧЕНИЯ им. ГЕНЕРАЛА АРМИИ А.В. ХРУЛЕВА </a:t>
            </a:r>
          </a:p>
        </p:txBody>
      </p:sp>
      <p:sp>
        <p:nvSpPr>
          <p:cNvPr id="27" name="Прямоугольник 26"/>
          <p:cNvSpPr/>
          <p:nvPr/>
        </p:nvSpPr>
        <p:spPr>
          <a:xfrm>
            <a:off x="717521" y="814368"/>
            <a:ext cx="8858311" cy="1384995"/>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образования «Военная академия материально-технического обеспечения имени генерала армии А.В. Хрущева» является ведущим учебным, научным и методическим центром материально-технического обеспечения ВС РФ и осуществляет подготовку специалистов материально-технического обеспечения для всех видов и родов войск МО РФ, а также для других федеральных органов исполнительной власти, в которых законодательством Российской Федерации предусмотрена военная служба.</a:t>
            </a:r>
          </a:p>
        </p:txBody>
      </p:sp>
      <p:pic>
        <p:nvPicPr>
          <p:cNvPr id="2050" name="Picture 2"/>
          <p:cNvPicPr>
            <a:picLocks noChangeAspect="1" noChangeArrowheads="1"/>
          </p:cNvPicPr>
          <p:nvPr/>
        </p:nvPicPr>
        <p:blipFill>
          <a:blip r:embed="rId5" cstate="print"/>
          <a:srcRect/>
          <a:stretch>
            <a:fillRect/>
          </a:stretch>
        </p:blipFill>
        <p:spPr bwMode="auto">
          <a:xfrm>
            <a:off x="8718577" y="0"/>
            <a:ext cx="776286" cy="965330"/>
          </a:xfrm>
          <a:prstGeom prst="rect">
            <a:avLst/>
          </a:prstGeom>
          <a:noFill/>
          <a:ln w="9525">
            <a:noFill/>
            <a:miter lim="800000"/>
            <a:headEnd/>
            <a:tailEnd/>
          </a:ln>
          <a:effectLst/>
        </p:spPr>
      </p:pic>
      <p:graphicFrame>
        <p:nvGraphicFramePr>
          <p:cNvPr id="15" name="Таблица 14"/>
          <p:cNvGraphicFramePr>
            <a:graphicFrameLocks noGrp="1"/>
          </p:cNvGraphicFramePr>
          <p:nvPr/>
        </p:nvGraphicFramePr>
        <p:xfrm>
          <a:off x="717521" y="2119127"/>
          <a:ext cx="8806297" cy="5081773"/>
        </p:xfrm>
        <a:graphic>
          <a:graphicData uri="http://schemas.openxmlformats.org/drawingml/2006/table">
            <a:tbl>
              <a:tblPr firstRow="1" bandRow="1">
                <a:tableStyleId>{5C22544A-7EE6-4342-B048-85BDC9FD1C3A}</a:tableStyleId>
              </a:tblPr>
              <a:tblGrid>
                <a:gridCol w="2143140"/>
                <a:gridCol w="4071966"/>
                <a:gridCol w="1214446"/>
                <a:gridCol w="1376745"/>
              </a:tblGrid>
              <a:tr h="571505">
                <a:tc>
                  <a:txBody>
                    <a:bodyPr/>
                    <a:lstStyle/>
                    <a:p>
                      <a:pPr algn="ctr"/>
                      <a:r>
                        <a:rPr lang="ru-RU" sz="1300" b="1" cap="none" spc="0" dirty="0" smtClean="0">
                          <a:ln>
                            <a:noFill/>
                          </a:ln>
                          <a:solidFill>
                            <a:schemeClr val="tx1"/>
                          </a:solidFill>
                          <a:effectLst/>
                          <a:latin typeface="Times New Roman" pitchFamily="18" charset="0"/>
                          <a:cs typeface="Times New Roman" pitchFamily="18" charset="0"/>
                        </a:rPr>
                        <a:t>Специальность</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ru-RU" sz="1300" b="1" cap="none" spc="0" dirty="0" smtClean="0">
                          <a:ln>
                            <a:noFill/>
                          </a:ln>
                          <a:solidFill>
                            <a:schemeClr val="tx1"/>
                          </a:solidFill>
                          <a:effectLst/>
                          <a:latin typeface="Times New Roman" pitchFamily="18" charset="0"/>
                          <a:cs typeface="Times New Roman" pitchFamily="18" charset="0"/>
                        </a:rPr>
                        <a:t>Военная специальность</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ru-RU" sz="1300" b="1" cap="none" spc="0" dirty="0" err="1" smtClean="0">
                          <a:ln>
                            <a:noFill/>
                          </a:ln>
                          <a:solidFill>
                            <a:schemeClr val="tx1"/>
                          </a:solidFill>
                          <a:effectLst/>
                          <a:latin typeface="Times New Roman" pitchFamily="18" charset="0"/>
                          <a:cs typeface="Times New Roman" pitchFamily="18" charset="0"/>
                        </a:rPr>
                        <a:t>Квалифика-ция</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300" b="1" kern="1200" cap="none" spc="0" dirty="0" smtClean="0">
                          <a:ln>
                            <a:noFill/>
                          </a:ln>
                          <a:solidFill>
                            <a:schemeClr val="tx1"/>
                          </a:solidFill>
                          <a:effectLst/>
                          <a:latin typeface="Times New Roman" pitchFamily="18" charset="0"/>
                          <a:ea typeface="+mn-ea"/>
                          <a:cs typeface="Times New Roman" pitchFamily="18" charset="0"/>
                        </a:rPr>
                        <a:t>Предметы вступительных экзаменов </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126">
                <a:tc gridSpan="4">
                  <a:txBody>
                    <a:bodyPr/>
                    <a:lstStyle/>
                    <a:p>
                      <a:r>
                        <a:rPr lang="ru-RU" sz="1300" b="1" cap="none" spc="0" dirty="0" smtClean="0">
                          <a:ln>
                            <a:noFill/>
                          </a:ln>
                          <a:solidFill>
                            <a:schemeClr val="tx1"/>
                          </a:solidFill>
                          <a:effectLst/>
                          <a:latin typeface="Times New Roman" pitchFamily="18" charset="0"/>
                          <a:cs typeface="Times New Roman" pitchFamily="18" charset="0"/>
                        </a:rPr>
                        <a:t>ВОЕННАЯ АКАДЕМИЯ МАТЕРИАЛЬНО-ТЕХНИЧЕСКОГО ОБЕСПЕЧЕНИЯ (г. Санкт-Петербург)</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290126">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1" cap="none" spc="0" dirty="0" smtClean="0">
                          <a:ln>
                            <a:noFill/>
                          </a:ln>
                          <a:solidFill>
                            <a:schemeClr val="tx1"/>
                          </a:solidFill>
                          <a:effectLst/>
                          <a:latin typeface="Times New Roman" pitchFamily="18" charset="0"/>
                          <a:cs typeface="Times New Roman" pitchFamily="18" charset="0"/>
                        </a:rPr>
                        <a:t>Высшее образование               Полная военно-специальная подготовка</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290126">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1" kern="1200" dirty="0" smtClean="0">
                          <a:solidFill>
                            <a:srgbClr val="FF0000"/>
                          </a:solidFill>
                          <a:latin typeface="Times New Roman" pitchFamily="18" charset="0"/>
                          <a:ea typeface="+mn-ea"/>
                          <a:cs typeface="Times New Roman" pitchFamily="18" charset="0"/>
                        </a:rPr>
                        <a:t>08.00.00</a:t>
                      </a:r>
                      <a:r>
                        <a:rPr lang="ru-RU" sz="1300" kern="1200" dirty="0" smtClean="0">
                          <a:solidFill>
                            <a:srgbClr val="FF0000"/>
                          </a:solidFill>
                          <a:latin typeface="Times New Roman" pitchFamily="18" charset="0"/>
                          <a:ea typeface="+mn-ea"/>
                          <a:cs typeface="Times New Roman" pitchFamily="18" charset="0"/>
                        </a:rPr>
                        <a:t> </a:t>
                      </a:r>
                      <a:r>
                        <a:rPr lang="ru-RU" sz="1300" b="1" u="none" kern="1200" dirty="0" smtClean="0">
                          <a:solidFill>
                            <a:schemeClr val="tx1"/>
                          </a:solidFill>
                          <a:latin typeface="Times New Roman" pitchFamily="18" charset="0"/>
                          <a:ea typeface="+mn-ea"/>
                          <a:cs typeface="Times New Roman" pitchFamily="18" charset="0"/>
                        </a:rPr>
                        <a:t>Техника и технология строительства </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687141">
                <a:tc rowSpan="2">
                  <a:txBody>
                    <a:bodyPr/>
                    <a:lstStyle/>
                    <a:p>
                      <a:r>
                        <a:rPr lang="ru-RU" sz="1300" kern="1200" dirty="0" smtClean="0">
                          <a:solidFill>
                            <a:srgbClr val="FF0000"/>
                          </a:solidFill>
                          <a:latin typeface="Times New Roman" pitchFamily="18" charset="0"/>
                          <a:ea typeface="+mn-ea"/>
                          <a:cs typeface="Times New Roman" pitchFamily="18" charset="0"/>
                        </a:rPr>
                        <a:t>08.05.02</a:t>
                      </a:r>
                      <a:r>
                        <a:rPr lang="ru-RU" sz="1300" kern="1200" dirty="0" smtClean="0">
                          <a:solidFill>
                            <a:schemeClr val="dk1"/>
                          </a:solidFill>
                          <a:latin typeface="Times New Roman" pitchFamily="18" charset="0"/>
                          <a:ea typeface="+mn-ea"/>
                          <a:cs typeface="Times New Roman" pitchFamily="18" charset="0"/>
                        </a:rPr>
                        <a:t> Строительство, эксплуатация, </a:t>
                      </a:r>
                      <a:r>
                        <a:rPr lang="ru-RU" sz="1300" kern="1200" dirty="0" err="1" smtClean="0">
                          <a:solidFill>
                            <a:schemeClr val="dk1"/>
                          </a:solidFill>
                          <a:latin typeface="Times New Roman" pitchFamily="18" charset="0"/>
                          <a:ea typeface="+mn-ea"/>
                          <a:cs typeface="Times New Roman" pitchFamily="18" charset="0"/>
                        </a:rPr>
                        <a:t>восстановле-ние</a:t>
                      </a:r>
                      <a:r>
                        <a:rPr lang="ru-RU" sz="1300" kern="1200" dirty="0" smtClean="0">
                          <a:solidFill>
                            <a:schemeClr val="dk1"/>
                          </a:solidFill>
                          <a:latin typeface="Times New Roman" pitchFamily="18" charset="0"/>
                          <a:ea typeface="+mn-ea"/>
                          <a:cs typeface="Times New Roman" pitchFamily="18" charset="0"/>
                        </a:rPr>
                        <a:t> и техническое </a:t>
                      </a:r>
                      <a:r>
                        <a:rPr lang="ru-RU" sz="1300" kern="1200" dirty="0" err="1" smtClean="0">
                          <a:solidFill>
                            <a:schemeClr val="dk1"/>
                          </a:solidFill>
                          <a:latin typeface="Times New Roman" pitchFamily="18" charset="0"/>
                          <a:ea typeface="+mn-ea"/>
                          <a:cs typeface="Times New Roman" pitchFamily="18" charset="0"/>
                        </a:rPr>
                        <a:t>прикры-тие</a:t>
                      </a:r>
                      <a:r>
                        <a:rPr lang="ru-RU" sz="1300" kern="1200" dirty="0" smtClean="0">
                          <a:solidFill>
                            <a:schemeClr val="dk1"/>
                          </a:solidFill>
                          <a:latin typeface="Times New Roman" pitchFamily="18" charset="0"/>
                          <a:ea typeface="+mn-ea"/>
                          <a:cs typeface="Times New Roman" pitchFamily="18" charset="0"/>
                        </a:rPr>
                        <a:t> автомобильных дорог, мостов и тоннелей</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tabLst>
                          <a:tab pos="3763963" algn="l"/>
                        </a:tabLst>
                      </a:pPr>
                      <a:r>
                        <a:rPr lang="ru-RU" sz="1300" b="0" kern="1200" dirty="0" smtClean="0">
                          <a:solidFill>
                            <a:schemeClr val="dk1"/>
                          </a:solidFill>
                          <a:latin typeface="Times New Roman" pitchFamily="18" charset="0"/>
                          <a:ea typeface="+mn-ea"/>
                          <a:cs typeface="Times New Roman" pitchFamily="18" charset="0"/>
                        </a:rPr>
                        <a:t>Применение подразделений и частей по строительству, эксплуатации, восстановлению и техническому прикрытию военных мостов и переправ</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kern="1200" dirty="0" smtClean="0">
                          <a:solidFill>
                            <a:schemeClr val="dk1"/>
                          </a:solidFill>
                          <a:latin typeface="Times New Roman" pitchFamily="18" charset="0"/>
                          <a:ea typeface="+mn-ea"/>
                          <a:cs typeface="Times New Roman" pitchFamily="18" charset="0"/>
                        </a:rPr>
                        <a:t>Инженер</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lang="ru-RU" sz="1300" b="0" kern="1200" dirty="0" smtClean="0">
                          <a:solidFill>
                            <a:schemeClr val="dk1"/>
                          </a:solidFill>
                          <a:latin typeface="Times New Roman" pitchFamily="18" charset="0"/>
                          <a:ea typeface="+mn-ea"/>
                          <a:cs typeface="Times New Roman" pitchFamily="18" charset="0"/>
                        </a:rPr>
                        <a:t>Математика, русский язык, физика или информатика</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87141">
                <a:tc v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tabLst>
                          <a:tab pos="3763963" algn="l"/>
                        </a:tabLst>
                      </a:pPr>
                      <a:r>
                        <a:rPr lang="ru-RU" sz="1300" kern="1200" dirty="0" smtClean="0">
                          <a:solidFill>
                            <a:schemeClr val="dk1"/>
                          </a:solidFill>
                          <a:latin typeface="Times New Roman" pitchFamily="18" charset="0"/>
                          <a:ea typeface="+mn-ea"/>
                          <a:cs typeface="Times New Roman" pitchFamily="18" charset="0"/>
                        </a:rPr>
                        <a:t>Применение подразделений и частей по строительству, эксплуатации, восстановлению, и техническому прикрытию военно-автомобильных дорог</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0" kern="1200" dirty="0" smtClean="0">
                          <a:solidFill>
                            <a:schemeClr val="dk1"/>
                          </a:solidFill>
                          <a:latin typeface="Times New Roman" pitchFamily="18" charset="0"/>
                          <a:ea typeface="+mn-ea"/>
                          <a:cs typeface="Times New Roman" pitchFamily="18" charset="0"/>
                        </a:rPr>
                        <a:t>Инженер</a:t>
                      </a:r>
                      <a:endParaRPr lang="ru-RU" sz="1300" b="0" cap="none" spc="0" dirty="0" smtClean="0">
                        <a:ln>
                          <a:noFill/>
                        </a:ln>
                        <a:solidFill>
                          <a:schemeClr val="tx1"/>
                        </a:solidFill>
                        <a:effectLst/>
                        <a:latin typeface="Times New Roman" pitchFamily="18" charset="0"/>
                        <a:cs typeface="Times New Roman" pitchFamily="18" charset="0"/>
                      </a:endParaRPr>
                    </a:p>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126">
                <a:tc gridSpan="4">
                  <a:txBody>
                    <a:bodyPr/>
                    <a:lstStyle/>
                    <a:p>
                      <a:r>
                        <a:rPr lang="ru-RU" sz="1300" b="1" kern="1200" dirty="0" smtClean="0">
                          <a:solidFill>
                            <a:srgbClr val="FF0000"/>
                          </a:solidFill>
                          <a:latin typeface="Times New Roman" pitchFamily="18" charset="0"/>
                          <a:ea typeface="+mn-ea"/>
                          <a:cs typeface="Times New Roman" pitchFamily="18" charset="0"/>
                        </a:rPr>
                        <a:t>56.00.00</a:t>
                      </a:r>
                      <a:r>
                        <a:rPr lang="ru-RU" sz="1300" b="1" kern="1200" dirty="0" smtClean="0">
                          <a:solidFill>
                            <a:schemeClr val="dk1"/>
                          </a:solidFill>
                          <a:latin typeface="Times New Roman" pitchFamily="18" charset="0"/>
                          <a:ea typeface="+mn-ea"/>
                          <a:cs typeface="Times New Roman" pitchFamily="18" charset="0"/>
                        </a:rPr>
                        <a:t> </a:t>
                      </a:r>
                      <a:r>
                        <a:rPr lang="ru-RU" sz="1300" b="1" cap="none" spc="0" dirty="0" smtClean="0">
                          <a:ln>
                            <a:noFill/>
                          </a:ln>
                          <a:solidFill>
                            <a:schemeClr val="tx1"/>
                          </a:solidFill>
                          <a:effectLst/>
                          <a:latin typeface="Times New Roman" pitchFamily="18" charset="0"/>
                          <a:cs typeface="Times New Roman" pitchFamily="18" charset="0"/>
                        </a:rPr>
                        <a:t>Военное управление </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tabLst>
                          <a:tab pos="3763963" algn="l"/>
                        </a:tabLst>
                      </a:pP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87141">
                <a:tc>
                  <a:txBody>
                    <a:bodyPr/>
                    <a:lstStyle/>
                    <a:p>
                      <a:r>
                        <a:rPr lang="ru-RU" sz="1300" b="0" kern="1200" dirty="0" smtClean="0">
                          <a:solidFill>
                            <a:srgbClr val="FF0000"/>
                          </a:solidFill>
                          <a:latin typeface="Times New Roman" pitchFamily="18" charset="0"/>
                          <a:ea typeface="+mn-ea"/>
                          <a:cs typeface="Times New Roman" pitchFamily="18" charset="0"/>
                        </a:rPr>
                        <a:t>56.05.01</a:t>
                      </a:r>
                      <a:r>
                        <a:rPr lang="ru-RU" sz="1300" b="0" kern="1200" dirty="0" smtClean="0">
                          <a:solidFill>
                            <a:schemeClr val="dk1"/>
                          </a:solidFill>
                          <a:latin typeface="Times New Roman" pitchFamily="18" charset="0"/>
                          <a:ea typeface="+mn-ea"/>
                          <a:cs typeface="Times New Roman" pitchFamily="18" charset="0"/>
                        </a:rPr>
                        <a:t> </a:t>
                      </a:r>
                      <a:r>
                        <a:rPr lang="ru-RU" sz="1300" b="0" cap="none" spc="0" dirty="0" smtClean="0">
                          <a:ln>
                            <a:noFill/>
                          </a:ln>
                          <a:solidFill>
                            <a:schemeClr val="tx1"/>
                          </a:solidFill>
                          <a:effectLst/>
                          <a:latin typeface="Times New Roman" pitchFamily="18" charset="0"/>
                          <a:cs typeface="Times New Roman" pitchFamily="18" charset="0"/>
                        </a:rPr>
                        <a:t>Тыловое обеспечение</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kern="1200" dirty="0" smtClean="0">
                          <a:solidFill>
                            <a:schemeClr val="dk1"/>
                          </a:solidFill>
                          <a:latin typeface="Times New Roman" pitchFamily="18" charset="0"/>
                          <a:ea typeface="+mn-ea"/>
                          <a:cs typeface="Times New Roman" pitchFamily="18" charset="0"/>
                        </a:rPr>
                        <a:t>Применение подразделений и частей материально-технического обеспечения</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kern="1200" dirty="0" smtClean="0">
                          <a:solidFill>
                            <a:schemeClr val="dk1"/>
                          </a:solidFill>
                          <a:latin typeface="Times New Roman" pitchFamily="18" charset="0"/>
                          <a:ea typeface="+mn-ea"/>
                          <a:cs typeface="Times New Roman" pitchFamily="18" charset="0"/>
                        </a:rPr>
                        <a:t>Специалист</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kern="1200" dirty="0" smtClean="0">
                          <a:solidFill>
                            <a:schemeClr val="dk1"/>
                          </a:solidFill>
                          <a:latin typeface="Times New Roman" pitchFamily="18" charset="0"/>
                          <a:ea typeface="+mn-ea"/>
                          <a:cs typeface="Times New Roman" pitchFamily="18" charset="0"/>
                        </a:rPr>
                        <a:t>Математика, русский язык, география или обществознание</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126">
                <a:tc gridSpan="4">
                  <a:txBody>
                    <a:bodyPr/>
                    <a:lstStyle/>
                    <a:p>
                      <a:r>
                        <a:rPr lang="ru-RU" sz="1300" b="1" cap="none" spc="0" dirty="0" smtClean="0">
                          <a:ln>
                            <a:noFill/>
                          </a:ln>
                          <a:solidFill>
                            <a:schemeClr val="tx1"/>
                          </a:solidFill>
                          <a:effectLst/>
                          <a:latin typeface="Times New Roman" pitchFamily="18" charset="0"/>
                          <a:cs typeface="Times New Roman" pitchFamily="18" charset="0"/>
                        </a:rPr>
                        <a:t>Среднее профессиональное образование Средняя военно-специальная подготовка</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87141">
                <a:tc>
                  <a:txBody>
                    <a:bodyPr/>
                    <a:lstStyle/>
                    <a:p>
                      <a:r>
                        <a:rPr lang="ru-RU" sz="1300" b="0" kern="1200" dirty="0" smtClean="0">
                          <a:solidFill>
                            <a:srgbClr val="FF0000"/>
                          </a:solidFill>
                          <a:latin typeface="Times New Roman" pitchFamily="18" charset="0"/>
                          <a:ea typeface="+mn-ea"/>
                          <a:cs typeface="Times New Roman" pitchFamily="18" charset="0"/>
                        </a:rPr>
                        <a:t>23.02.01</a:t>
                      </a:r>
                      <a:r>
                        <a:rPr lang="ru-RU" sz="1300" b="0" kern="1200" dirty="0" smtClean="0">
                          <a:solidFill>
                            <a:schemeClr val="dk1"/>
                          </a:solidFill>
                          <a:latin typeface="Times New Roman" pitchFamily="18" charset="0"/>
                          <a:ea typeface="+mn-ea"/>
                          <a:cs typeface="Times New Roman" pitchFamily="18" charset="0"/>
                        </a:rPr>
                        <a:t> Организация перевозок и управление на транспорте (по видам)</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kern="1200" dirty="0" smtClean="0">
                          <a:solidFill>
                            <a:schemeClr val="dk1"/>
                          </a:solidFill>
                          <a:latin typeface="Times New Roman" pitchFamily="18" charset="0"/>
                          <a:ea typeface="+mn-ea"/>
                          <a:cs typeface="Times New Roman" pitchFamily="18" charset="0"/>
                        </a:rPr>
                        <a:t>Применение подразделений материального обеспечения</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kern="1200" dirty="0" smtClean="0">
                          <a:solidFill>
                            <a:schemeClr val="dk1"/>
                          </a:solidFill>
                          <a:latin typeface="Times New Roman" pitchFamily="18" charset="0"/>
                          <a:ea typeface="+mn-ea"/>
                          <a:cs typeface="Times New Roman" pitchFamily="18" charset="0"/>
                        </a:rPr>
                        <a:t>Техник, Старший техник</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cap="none" spc="0" dirty="0" smtClean="0">
                          <a:ln>
                            <a:noFill/>
                          </a:ln>
                          <a:solidFill>
                            <a:schemeClr val="tx1"/>
                          </a:solidFill>
                          <a:effectLst/>
                          <a:latin typeface="Times New Roman" pitchFamily="18" charset="0"/>
                          <a:cs typeface="Times New Roman" pitchFamily="18" charset="0"/>
                        </a:rPr>
                        <a:t>На </a:t>
                      </a:r>
                      <a:r>
                        <a:rPr lang="ru-RU" sz="1300" b="0" cap="none" spc="0" dirty="0" err="1" smtClean="0">
                          <a:ln>
                            <a:noFill/>
                          </a:ln>
                          <a:solidFill>
                            <a:schemeClr val="tx1"/>
                          </a:solidFill>
                          <a:effectLst/>
                          <a:latin typeface="Times New Roman" pitchFamily="18" charset="0"/>
                          <a:cs typeface="Times New Roman" pitchFamily="18" charset="0"/>
                        </a:rPr>
                        <a:t>общедоступ-ной</a:t>
                      </a:r>
                      <a:r>
                        <a:rPr lang="ru-RU" sz="1300" b="0" cap="none" spc="0" dirty="0" smtClean="0">
                          <a:ln>
                            <a:noFill/>
                          </a:ln>
                          <a:solidFill>
                            <a:schemeClr val="tx1"/>
                          </a:solidFill>
                          <a:effectLst/>
                          <a:latin typeface="Times New Roman" pitchFamily="18" charset="0"/>
                          <a:cs typeface="Times New Roman" pitchFamily="18" charset="0"/>
                        </a:rPr>
                        <a:t> основе (</a:t>
                      </a:r>
                      <a:r>
                        <a:rPr lang="ru-RU" sz="1300" b="0" cap="none" spc="0" dirty="0" err="1" smtClean="0">
                          <a:ln>
                            <a:noFill/>
                          </a:ln>
                          <a:solidFill>
                            <a:schemeClr val="tx1"/>
                          </a:solidFill>
                          <a:effectLst/>
                          <a:latin typeface="Times New Roman" pitchFamily="18" charset="0"/>
                          <a:cs typeface="Times New Roman" pitchFamily="18" charset="0"/>
                        </a:rPr>
                        <a:t>кон-курс</a:t>
                      </a:r>
                      <a:r>
                        <a:rPr lang="ru-RU" sz="1300" b="0" cap="none" spc="0" dirty="0" smtClean="0">
                          <a:ln>
                            <a:noFill/>
                          </a:ln>
                          <a:solidFill>
                            <a:schemeClr val="tx1"/>
                          </a:solidFill>
                          <a:effectLst/>
                          <a:latin typeface="Times New Roman" pitchFamily="18" charset="0"/>
                          <a:cs typeface="Times New Roman" pitchFamily="18" charset="0"/>
                        </a:rPr>
                        <a:t> аттестатов)</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74295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ВОЕННАЯ АКАДЕМИЯ МАТЕРИАЛЬНО-ТЕХНИЧЕСКОГО ОБЕСПЕЧЕНИЯ им. ГЕНЕРАЛА АРМИИ А.В. ХРУЛЕВА </a:t>
            </a:r>
          </a:p>
        </p:txBody>
      </p:sp>
      <p:graphicFrame>
        <p:nvGraphicFramePr>
          <p:cNvPr id="15" name="Таблица 14"/>
          <p:cNvGraphicFramePr>
            <a:graphicFrameLocks noGrp="1"/>
          </p:cNvGraphicFramePr>
          <p:nvPr/>
        </p:nvGraphicFramePr>
        <p:xfrm>
          <a:off x="717521" y="953414"/>
          <a:ext cx="8806297" cy="6293206"/>
        </p:xfrm>
        <a:graphic>
          <a:graphicData uri="http://schemas.openxmlformats.org/drawingml/2006/table">
            <a:tbl>
              <a:tblPr firstRow="1" bandRow="1">
                <a:tableStyleId>{5C22544A-7EE6-4342-B048-85BDC9FD1C3A}</a:tableStyleId>
              </a:tblPr>
              <a:tblGrid>
                <a:gridCol w="2143140"/>
                <a:gridCol w="4071966"/>
                <a:gridCol w="1214446"/>
                <a:gridCol w="1376745"/>
              </a:tblGrid>
              <a:tr h="242894">
                <a:tc gridSpan="4">
                  <a:txBody>
                    <a:bodyPr/>
                    <a:lstStyle/>
                    <a:p>
                      <a:r>
                        <a:rPr lang="ru-RU" sz="1300" b="1" cap="none" spc="0" dirty="0" smtClean="0">
                          <a:ln>
                            <a:noFill/>
                          </a:ln>
                          <a:solidFill>
                            <a:schemeClr val="tx1"/>
                          </a:solidFill>
                          <a:effectLst/>
                          <a:latin typeface="Times New Roman" pitchFamily="18" charset="0"/>
                          <a:cs typeface="Times New Roman" pitchFamily="18" charset="0"/>
                        </a:rPr>
                        <a:t>ВОЕННЫЙ ИНСТИТУТ </a:t>
                      </a:r>
                      <a:r>
                        <a:rPr lang="ru-RU" sz="1300" b="1" cap="none" spc="0" baseline="0" dirty="0" smtClean="0">
                          <a:ln>
                            <a:noFill/>
                          </a:ln>
                          <a:solidFill>
                            <a:schemeClr val="tx1"/>
                          </a:solidFill>
                          <a:effectLst/>
                          <a:latin typeface="Times New Roman" pitchFamily="18" charset="0"/>
                          <a:cs typeface="Times New Roman" pitchFamily="18" charset="0"/>
                        </a:rPr>
                        <a:t>(ЖЕЛЕЗНОДОРОЖНЫХ ВОЙСК И ВОЕННЫХ СООБЩЕНИЙ)</a:t>
                      </a:r>
                      <a:r>
                        <a:rPr lang="ru-RU" sz="1300" b="1" cap="none" spc="0" dirty="0" smtClean="0">
                          <a:ln>
                            <a:noFill/>
                          </a:ln>
                          <a:solidFill>
                            <a:schemeClr val="tx1"/>
                          </a:solidFill>
                          <a:effectLst/>
                          <a:latin typeface="Times New Roman" pitchFamily="18" charset="0"/>
                          <a:cs typeface="Times New Roman" pitchFamily="18" charset="0"/>
                        </a:rPr>
                        <a:t> (г. Санкт-Петербург) </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259993">
                <a:tc gridSpan="4">
                  <a:txBody>
                    <a:bodyPr/>
                    <a:lstStyle/>
                    <a:p>
                      <a:r>
                        <a:rPr lang="ru-RU" sz="1300" b="1" cap="none" spc="0" dirty="0" smtClean="0">
                          <a:ln>
                            <a:noFill/>
                          </a:ln>
                          <a:solidFill>
                            <a:schemeClr val="tx1"/>
                          </a:solidFill>
                          <a:effectLst/>
                          <a:latin typeface="Times New Roman" pitchFamily="18" charset="0"/>
                          <a:cs typeface="Times New Roman" pitchFamily="18" charset="0"/>
                        </a:rPr>
                        <a:t>Высшее образование             Полная военно-специальная подготовка</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256185">
                <a:tc gridSpan="4">
                  <a:txBody>
                    <a:bodyPr/>
                    <a:lstStyle/>
                    <a:p>
                      <a:r>
                        <a:rPr lang="ru-RU" sz="1300" b="1" kern="1200" dirty="0" smtClean="0">
                          <a:solidFill>
                            <a:srgbClr val="FF0000"/>
                          </a:solidFill>
                          <a:latin typeface="Times New Roman" pitchFamily="18" charset="0"/>
                          <a:ea typeface="+mn-ea"/>
                          <a:cs typeface="Times New Roman" pitchFamily="18" charset="0"/>
                        </a:rPr>
                        <a:t>23.00.00</a:t>
                      </a:r>
                      <a:r>
                        <a:rPr lang="ru-RU" sz="1300" kern="1200" dirty="0" smtClean="0">
                          <a:solidFill>
                            <a:srgbClr val="FF0000"/>
                          </a:solidFill>
                          <a:latin typeface="Times New Roman" pitchFamily="18" charset="0"/>
                          <a:ea typeface="+mn-ea"/>
                          <a:cs typeface="Times New Roman" pitchFamily="18" charset="0"/>
                        </a:rPr>
                        <a:t> </a:t>
                      </a:r>
                      <a:r>
                        <a:rPr lang="ru-RU" sz="1300" b="1" u="none" kern="1200" dirty="0" smtClean="0">
                          <a:solidFill>
                            <a:schemeClr val="tx1"/>
                          </a:solidFill>
                          <a:latin typeface="Times New Roman" pitchFamily="18" charset="0"/>
                          <a:ea typeface="+mn-ea"/>
                          <a:cs typeface="Times New Roman" pitchFamily="18" charset="0"/>
                        </a:rPr>
                        <a:t>Техника и технология наземного транспорта </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576274">
                <a:tc>
                  <a:txBody>
                    <a:bodyPr/>
                    <a:lstStyle/>
                    <a:p>
                      <a:r>
                        <a:rPr lang="ru-RU" sz="1300" u="none" kern="1200" dirty="0" smtClean="0">
                          <a:solidFill>
                            <a:srgbClr val="FF0000"/>
                          </a:solidFill>
                          <a:latin typeface="Times New Roman" pitchFamily="18" charset="0"/>
                          <a:ea typeface="+mn-ea"/>
                          <a:cs typeface="Times New Roman" pitchFamily="18" charset="0"/>
                        </a:rPr>
                        <a:t>23</a:t>
                      </a:r>
                      <a:r>
                        <a:rPr lang="ru-RU" sz="1300" kern="1200" dirty="0" smtClean="0">
                          <a:solidFill>
                            <a:srgbClr val="FF0000"/>
                          </a:solidFill>
                          <a:latin typeface="Times New Roman" pitchFamily="18" charset="0"/>
                          <a:ea typeface="+mn-ea"/>
                          <a:cs typeface="Times New Roman" pitchFamily="18" charset="0"/>
                        </a:rPr>
                        <a:t>.05.05</a:t>
                      </a:r>
                      <a:r>
                        <a:rPr lang="ru-RU" sz="1300" kern="1200" dirty="0" smtClean="0">
                          <a:solidFill>
                            <a:schemeClr val="dk1"/>
                          </a:solidFill>
                          <a:latin typeface="Times New Roman" pitchFamily="18" charset="0"/>
                          <a:ea typeface="+mn-ea"/>
                          <a:cs typeface="Times New Roman" pitchFamily="18" charset="0"/>
                        </a:rPr>
                        <a:t> Системы обеспечения движения поездов</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tabLst>
                          <a:tab pos="3763963" algn="l"/>
                        </a:tabLst>
                      </a:pPr>
                      <a:r>
                        <a:rPr lang="ru-RU" sz="1300" kern="1200" dirty="0" smtClean="0">
                          <a:solidFill>
                            <a:schemeClr val="dk1"/>
                          </a:solidFill>
                          <a:latin typeface="Times New Roman" pitchFamily="18" charset="0"/>
                          <a:ea typeface="+mn-ea"/>
                          <a:cs typeface="Times New Roman" pitchFamily="18" charset="0"/>
                        </a:rPr>
                        <a:t>Применение подразделений по восстановлению и строительству устройств автоматики, телемеханики и связи на железных дорогах</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r>
                        <a:rPr lang="ru-RU" sz="1300" b="0" kern="1200" dirty="0" smtClean="0">
                          <a:solidFill>
                            <a:schemeClr val="dk1"/>
                          </a:solidFill>
                          <a:latin typeface="Times New Roman" pitchFamily="18" charset="0"/>
                          <a:ea typeface="+mn-ea"/>
                          <a:cs typeface="Times New Roman" pitchFamily="18" charset="0"/>
                        </a:rPr>
                        <a:t>Инженер путей сообщения</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6">
                  <a:txBody>
                    <a:bodyPr/>
                    <a:lstStyle/>
                    <a:p>
                      <a:r>
                        <a:rPr lang="ru-RU" sz="1300" b="0" kern="1200" dirty="0" smtClean="0">
                          <a:solidFill>
                            <a:schemeClr val="dk1"/>
                          </a:solidFill>
                          <a:latin typeface="Times New Roman" pitchFamily="18" charset="0"/>
                          <a:ea typeface="+mn-ea"/>
                          <a:cs typeface="Times New Roman" pitchFamily="18" charset="0"/>
                        </a:rPr>
                        <a:t>Математика, русский язык, физика или информатика</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90540">
                <a:tc rowSpan="2">
                  <a:txBody>
                    <a:bodyPr/>
                    <a:lstStyle/>
                    <a:p>
                      <a:r>
                        <a:rPr lang="ru-RU" sz="1300" kern="1200" dirty="0" smtClean="0">
                          <a:solidFill>
                            <a:srgbClr val="FF0000"/>
                          </a:solidFill>
                          <a:latin typeface="Times New Roman" pitchFamily="18" charset="0"/>
                          <a:ea typeface="+mn-ea"/>
                          <a:cs typeface="Times New Roman" pitchFamily="18" charset="0"/>
                        </a:rPr>
                        <a:t>23.05.04</a:t>
                      </a:r>
                      <a:r>
                        <a:rPr lang="ru-RU" sz="1300" kern="1200" dirty="0" smtClean="0">
                          <a:solidFill>
                            <a:schemeClr val="dk1"/>
                          </a:solidFill>
                          <a:latin typeface="Times New Roman" pitchFamily="18" charset="0"/>
                          <a:ea typeface="+mn-ea"/>
                          <a:cs typeface="Times New Roman" pitchFamily="18" charset="0"/>
                        </a:rPr>
                        <a:t> Эксплуатация железных дорог </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Организация военных сообщений и воинских перевозок</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32486">
                <a:tc v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Применение подразделений по эксплуатации железных дорог</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99136">
                <a:tc>
                  <a:txBody>
                    <a:bodyPr/>
                    <a:lstStyle/>
                    <a:p>
                      <a:r>
                        <a:rPr lang="ru-RU" sz="1300" kern="1200" dirty="0" smtClean="0">
                          <a:solidFill>
                            <a:srgbClr val="FF0000"/>
                          </a:solidFill>
                          <a:latin typeface="Times New Roman" pitchFamily="18" charset="0"/>
                          <a:ea typeface="+mn-ea"/>
                          <a:cs typeface="Times New Roman" pitchFamily="18" charset="0"/>
                        </a:rPr>
                        <a:t>23.05.01</a:t>
                      </a:r>
                      <a:r>
                        <a:rPr lang="ru-RU" sz="1300" kern="1200" dirty="0" smtClean="0">
                          <a:solidFill>
                            <a:schemeClr val="dk1"/>
                          </a:solidFill>
                          <a:latin typeface="Times New Roman" pitchFamily="18" charset="0"/>
                          <a:ea typeface="+mn-ea"/>
                          <a:cs typeface="Times New Roman" pitchFamily="18" charset="0"/>
                        </a:rPr>
                        <a:t> Наземные транспортно-технологические средства</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Применение подразделений механизации восстановления и строительства железных дорог</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Инженер</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7716">
                <a:tc rowSpan="2">
                  <a:txBody>
                    <a:bodyPr/>
                    <a:lstStyle/>
                    <a:p>
                      <a:r>
                        <a:rPr lang="ru-RU" sz="1300" kern="1200" dirty="0" smtClean="0">
                          <a:solidFill>
                            <a:srgbClr val="FF0000"/>
                          </a:solidFill>
                          <a:latin typeface="Times New Roman" pitchFamily="18" charset="0"/>
                          <a:ea typeface="+mn-ea"/>
                          <a:cs typeface="Times New Roman" pitchFamily="18" charset="0"/>
                        </a:rPr>
                        <a:t>23.05.06</a:t>
                      </a:r>
                      <a:r>
                        <a:rPr lang="ru-RU" sz="1300" kern="1200" dirty="0" smtClean="0">
                          <a:solidFill>
                            <a:schemeClr val="dk1"/>
                          </a:solidFill>
                          <a:latin typeface="Times New Roman" pitchFamily="18" charset="0"/>
                          <a:ea typeface="+mn-ea"/>
                          <a:cs typeface="Times New Roman" pitchFamily="18" charset="0"/>
                        </a:rPr>
                        <a:t> Строительство железных дорог, мостов и транспортных тоннелей</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Применение подразделений по восстановлению и строительству искусственных сооружений на железных дорогах</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0" kern="1200" dirty="0" smtClean="0">
                          <a:solidFill>
                            <a:schemeClr val="dk1"/>
                          </a:solidFill>
                          <a:latin typeface="Times New Roman" pitchFamily="18" charset="0"/>
                          <a:ea typeface="+mn-ea"/>
                          <a:cs typeface="Times New Roman" pitchFamily="18" charset="0"/>
                        </a:rPr>
                        <a:t>Инженер путей сообщения</a:t>
                      </a:r>
                      <a:endParaRPr lang="ru-RU" sz="1300" b="0" cap="none" spc="0" dirty="0" smtClean="0">
                        <a:ln>
                          <a:noFill/>
                        </a:ln>
                        <a:solidFill>
                          <a:schemeClr val="tx1"/>
                        </a:solidFill>
                        <a:effectLst/>
                        <a:latin typeface="Times New Roman" pitchFamily="18" charset="0"/>
                        <a:cs typeface="Times New Roman" pitchFamily="18" charset="0"/>
                      </a:endParaRPr>
                    </a:p>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3420">
                <a:tc v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Применение подразделений по восстановлению и строительству железнодорожного пути</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73390">
                <a:tc gridSpan="4">
                  <a:txBody>
                    <a:bodyPr/>
                    <a:lstStyle/>
                    <a:p>
                      <a:r>
                        <a:rPr lang="ru-RU" sz="1300" b="1" cap="none" spc="0" dirty="0" smtClean="0">
                          <a:ln>
                            <a:noFill/>
                          </a:ln>
                          <a:solidFill>
                            <a:schemeClr val="tx1"/>
                          </a:solidFill>
                          <a:effectLst/>
                          <a:latin typeface="Times New Roman" pitchFamily="18" charset="0"/>
                          <a:cs typeface="Times New Roman" pitchFamily="18" charset="0"/>
                        </a:rPr>
                        <a:t>Среднее профессиональное образование Средняя военно-специальная подготовка</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883920">
                <a:tc>
                  <a:txBody>
                    <a:bodyPr/>
                    <a:lstStyle/>
                    <a:p>
                      <a:r>
                        <a:rPr lang="ru-RU" sz="1300" kern="1200" dirty="0" smtClean="0">
                          <a:solidFill>
                            <a:srgbClr val="FF0000"/>
                          </a:solidFill>
                          <a:latin typeface="Times New Roman" pitchFamily="18" charset="0"/>
                          <a:ea typeface="+mn-ea"/>
                          <a:cs typeface="Times New Roman" pitchFamily="18" charset="0"/>
                        </a:rPr>
                        <a:t>23.02.04</a:t>
                      </a:r>
                      <a:r>
                        <a:rPr lang="ru-RU" sz="1300" b="0" kern="1200" dirty="0" smtClean="0">
                          <a:solidFill>
                            <a:schemeClr val="dk1"/>
                          </a:solidFill>
                          <a:latin typeface="Times New Roman" pitchFamily="18" charset="0"/>
                          <a:ea typeface="+mn-ea"/>
                          <a:cs typeface="Times New Roman" pitchFamily="18" charset="0"/>
                        </a:rPr>
                        <a:t> </a:t>
                      </a:r>
                      <a:r>
                        <a:rPr lang="ru-RU" sz="1300" kern="1200" dirty="0" smtClean="0">
                          <a:solidFill>
                            <a:schemeClr val="dk1"/>
                          </a:solidFill>
                          <a:latin typeface="Times New Roman" pitchFamily="18" charset="0"/>
                          <a:ea typeface="+mn-ea"/>
                          <a:cs typeface="Times New Roman" pitchFamily="18" charset="0"/>
                        </a:rPr>
                        <a:t>Техническая эксплуатация машин и оборудования (на </a:t>
                      </a:r>
                      <a:r>
                        <a:rPr lang="ru-RU" sz="1300" kern="1200" dirty="0" err="1" smtClean="0">
                          <a:solidFill>
                            <a:schemeClr val="dk1"/>
                          </a:solidFill>
                          <a:latin typeface="Times New Roman" pitchFamily="18" charset="0"/>
                          <a:ea typeface="+mn-ea"/>
                          <a:cs typeface="Times New Roman" pitchFamily="18" charset="0"/>
                        </a:rPr>
                        <a:t>железно-дорожном</a:t>
                      </a:r>
                      <a:r>
                        <a:rPr lang="ru-RU" sz="1300" kern="1200" dirty="0" smtClean="0">
                          <a:solidFill>
                            <a:schemeClr val="dk1"/>
                          </a:solidFill>
                          <a:latin typeface="Times New Roman" pitchFamily="18" charset="0"/>
                          <a:ea typeface="+mn-ea"/>
                          <a:cs typeface="Times New Roman" pitchFamily="18" charset="0"/>
                        </a:rPr>
                        <a:t> транспорте)</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Применение подразделений механизации восстановления и строительства железных дорог</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kern="1200" dirty="0" smtClean="0">
                          <a:solidFill>
                            <a:schemeClr val="dk1"/>
                          </a:solidFill>
                          <a:latin typeface="Times New Roman" pitchFamily="18" charset="0"/>
                          <a:ea typeface="+mn-ea"/>
                          <a:cs typeface="Times New Roman" pitchFamily="18" charset="0"/>
                        </a:rPr>
                        <a:t>Техник, Старший техник</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lang="ru-RU" sz="1300" b="0" cap="none" spc="0" dirty="0" smtClean="0">
                          <a:ln>
                            <a:noFill/>
                          </a:ln>
                          <a:solidFill>
                            <a:schemeClr val="tx1"/>
                          </a:solidFill>
                          <a:effectLst/>
                          <a:latin typeface="Times New Roman" pitchFamily="18" charset="0"/>
                          <a:cs typeface="Times New Roman" pitchFamily="18" charset="0"/>
                        </a:rPr>
                        <a:t>На </a:t>
                      </a:r>
                      <a:r>
                        <a:rPr lang="ru-RU" sz="1300" b="0" cap="none" spc="0" dirty="0" err="1" smtClean="0">
                          <a:ln>
                            <a:noFill/>
                          </a:ln>
                          <a:solidFill>
                            <a:schemeClr val="tx1"/>
                          </a:solidFill>
                          <a:effectLst/>
                          <a:latin typeface="Times New Roman" pitchFamily="18" charset="0"/>
                          <a:cs typeface="Times New Roman" pitchFamily="18" charset="0"/>
                        </a:rPr>
                        <a:t>общедоступ-ной</a:t>
                      </a:r>
                      <a:r>
                        <a:rPr lang="ru-RU" sz="1300" b="0" cap="none" spc="0" dirty="0" smtClean="0">
                          <a:ln>
                            <a:noFill/>
                          </a:ln>
                          <a:solidFill>
                            <a:schemeClr val="tx1"/>
                          </a:solidFill>
                          <a:effectLst/>
                          <a:latin typeface="Times New Roman" pitchFamily="18" charset="0"/>
                          <a:cs typeface="Times New Roman" pitchFamily="18" charset="0"/>
                        </a:rPr>
                        <a:t> основе (</a:t>
                      </a:r>
                      <a:r>
                        <a:rPr lang="ru-RU" sz="1300" b="0" cap="none" spc="0" dirty="0" err="1" smtClean="0">
                          <a:ln>
                            <a:noFill/>
                          </a:ln>
                          <a:solidFill>
                            <a:schemeClr val="tx1"/>
                          </a:solidFill>
                          <a:effectLst/>
                          <a:latin typeface="Times New Roman" pitchFamily="18" charset="0"/>
                          <a:cs typeface="Times New Roman" pitchFamily="18" charset="0"/>
                        </a:rPr>
                        <a:t>кон-курс</a:t>
                      </a:r>
                      <a:r>
                        <a:rPr lang="ru-RU" sz="1300" b="0" cap="none" spc="0" dirty="0" smtClean="0">
                          <a:ln>
                            <a:noFill/>
                          </a:ln>
                          <a:solidFill>
                            <a:schemeClr val="tx1"/>
                          </a:solidFill>
                          <a:effectLst/>
                          <a:latin typeface="Times New Roman" pitchFamily="18" charset="0"/>
                          <a:cs typeface="Times New Roman" pitchFamily="18" charset="0"/>
                        </a:rPr>
                        <a:t> аттестатов)</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41960">
                <a:tc>
                  <a:txBody>
                    <a:bodyPr/>
                    <a:lstStyle/>
                    <a:p>
                      <a:r>
                        <a:rPr lang="ru-RU" sz="1300" b="0" cap="none" spc="0" dirty="0" smtClean="0">
                          <a:ln>
                            <a:noFill/>
                          </a:ln>
                          <a:solidFill>
                            <a:srgbClr val="FF0000"/>
                          </a:solidFill>
                          <a:effectLst/>
                          <a:latin typeface="Times New Roman" pitchFamily="18" charset="0"/>
                          <a:cs typeface="Times New Roman" pitchFamily="18" charset="0"/>
                        </a:rPr>
                        <a:t>23.02.01</a:t>
                      </a:r>
                      <a:r>
                        <a:rPr lang="ru-RU" sz="1300" kern="1200" dirty="0" smtClean="0">
                          <a:solidFill>
                            <a:schemeClr val="dk1"/>
                          </a:solidFill>
                          <a:latin typeface="Times New Roman" pitchFamily="18" charset="0"/>
                          <a:ea typeface="+mn-ea"/>
                          <a:cs typeface="Times New Roman" pitchFamily="18" charset="0"/>
                        </a:rPr>
                        <a:t>Организация перевозок и управление на </a:t>
                      </a:r>
                      <a:r>
                        <a:rPr lang="ru-RU" sz="1300" kern="1200" dirty="0" err="1" smtClean="0">
                          <a:solidFill>
                            <a:schemeClr val="dk1"/>
                          </a:solidFill>
                          <a:latin typeface="Times New Roman" pitchFamily="18" charset="0"/>
                          <a:ea typeface="+mn-ea"/>
                          <a:cs typeface="Times New Roman" pitchFamily="18" charset="0"/>
                        </a:rPr>
                        <a:t>ж-дорожном</a:t>
                      </a:r>
                      <a:r>
                        <a:rPr lang="ru-RU" sz="1300" kern="1200" dirty="0" smtClean="0">
                          <a:solidFill>
                            <a:schemeClr val="dk1"/>
                          </a:solidFill>
                          <a:latin typeface="Times New Roman" pitchFamily="18" charset="0"/>
                          <a:ea typeface="+mn-ea"/>
                          <a:cs typeface="Times New Roman" pitchFamily="18" charset="0"/>
                        </a:rPr>
                        <a:t> транспорте</a:t>
                      </a:r>
                      <a:endParaRPr lang="ru-RU" sz="1300" b="0" cap="none" spc="0" dirty="0">
                        <a:ln>
                          <a:noFill/>
                        </a:ln>
                        <a:solidFill>
                          <a:srgbClr val="FF0000"/>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Применение подразделений по эксплуатации железных дорог</a:t>
                      </a:r>
                      <a:endParaRPr lang="ru-RU" sz="13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0" kern="1200" dirty="0" smtClean="0">
                          <a:solidFill>
                            <a:schemeClr val="dk1"/>
                          </a:solidFill>
                          <a:latin typeface="Times New Roman" pitchFamily="18" charset="0"/>
                          <a:ea typeface="+mn-ea"/>
                          <a:cs typeface="Times New Roman" pitchFamily="18" charset="0"/>
                        </a:rPr>
                        <a:t>Техник, Старший техник</a:t>
                      </a:r>
                      <a:endParaRPr lang="ru-RU" sz="13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a:p>
                  </a:txBody>
                  <a:tcPr/>
                </a:tc>
              </a:tr>
            </a:tbl>
          </a:graphicData>
        </a:graphic>
      </p:graphicFrame>
      <p:pic>
        <p:nvPicPr>
          <p:cNvPr id="3074" name="Picture 2"/>
          <p:cNvPicPr>
            <a:picLocks noChangeAspect="1" noChangeArrowheads="1"/>
          </p:cNvPicPr>
          <p:nvPr/>
        </p:nvPicPr>
        <p:blipFill>
          <a:blip r:embed="rId5"/>
          <a:srcRect/>
          <a:stretch>
            <a:fillRect/>
          </a:stretch>
        </p:blipFill>
        <p:spPr bwMode="auto">
          <a:xfrm>
            <a:off x="8723131" y="0"/>
            <a:ext cx="814594" cy="95724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74295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ВОЕННАЯ АКАДЕМИЯ МАТЕРИАЛЬНО-ТЕХНИЧЕСКОГО ОБЕСПЕЧЕНИЯ им. ГЕНЕРАЛА АРМИИ А.В. ХРУЛЕВА </a:t>
            </a:r>
          </a:p>
        </p:txBody>
      </p:sp>
      <p:graphicFrame>
        <p:nvGraphicFramePr>
          <p:cNvPr id="15" name="Таблица 14"/>
          <p:cNvGraphicFramePr>
            <a:graphicFrameLocks noGrp="1"/>
          </p:cNvGraphicFramePr>
          <p:nvPr/>
        </p:nvGraphicFramePr>
        <p:xfrm>
          <a:off x="717521" y="1028682"/>
          <a:ext cx="8806297" cy="6025499"/>
        </p:xfrm>
        <a:graphic>
          <a:graphicData uri="http://schemas.openxmlformats.org/drawingml/2006/table">
            <a:tbl>
              <a:tblPr firstRow="1" bandRow="1">
                <a:tableStyleId>{5C22544A-7EE6-4342-B048-85BDC9FD1C3A}</a:tableStyleId>
              </a:tblPr>
              <a:tblGrid>
                <a:gridCol w="2143140"/>
                <a:gridCol w="4071966"/>
                <a:gridCol w="1214446"/>
                <a:gridCol w="1376745"/>
              </a:tblGrid>
              <a:tr h="242894">
                <a:tc gridSpan="4">
                  <a:txBody>
                    <a:bodyPr/>
                    <a:lstStyle/>
                    <a:p>
                      <a:r>
                        <a:rPr lang="ru-RU" sz="1300" b="1" cap="none" spc="0" dirty="0" smtClean="0">
                          <a:ln>
                            <a:noFill/>
                          </a:ln>
                          <a:solidFill>
                            <a:schemeClr val="tx1"/>
                          </a:solidFill>
                          <a:effectLst/>
                          <a:latin typeface="Times New Roman" pitchFamily="18" charset="0"/>
                          <a:cs typeface="Times New Roman" pitchFamily="18" charset="0"/>
                        </a:rPr>
                        <a:t>ВОЕННЫЙ ИНСТИТУТ</a:t>
                      </a:r>
                      <a:r>
                        <a:rPr lang="ru-RU" sz="1300" b="1" cap="none" spc="0" baseline="0" dirty="0" smtClean="0">
                          <a:ln>
                            <a:noFill/>
                          </a:ln>
                          <a:solidFill>
                            <a:schemeClr val="tx1"/>
                          </a:solidFill>
                          <a:effectLst/>
                          <a:latin typeface="Times New Roman" pitchFamily="18" charset="0"/>
                          <a:cs typeface="Times New Roman" pitchFamily="18" charset="0"/>
                        </a:rPr>
                        <a:t> (ИНЖЕНЕРНО-ТЕХНИЧЕСКИЙ) (г. Санкт-Петербург)</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259993">
                <a:tc gridSpan="4">
                  <a:txBody>
                    <a:bodyPr/>
                    <a:lstStyle/>
                    <a:p>
                      <a:r>
                        <a:rPr lang="ru-RU" sz="1300" b="1" cap="none" spc="0" dirty="0" smtClean="0">
                          <a:ln>
                            <a:noFill/>
                          </a:ln>
                          <a:solidFill>
                            <a:schemeClr val="tx1"/>
                          </a:solidFill>
                          <a:effectLst/>
                          <a:latin typeface="Times New Roman" pitchFamily="18" charset="0"/>
                          <a:cs typeface="Times New Roman" pitchFamily="18" charset="0"/>
                        </a:rPr>
                        <a:t>Высшее образование             Полная военно-специальная подготовка</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256185">
                <a:tc gridSpan="4">
                  <a:txBody>
                    <a:bodyPr/>
                    <a:lstStyle/>
                    <a:p>
                      <a:r>
                        <a:rPr lang="ru-RU" sz="1300" b="1" kern="1200" dirty="0" smtClean="0">
                          <a:solidFill>
                            <a:srgbClr val="FF0000"/>
                          </a:solidFill>
                          <a:latin typeface="Times New Roman" pitchFamily="18" charset="0"/>
                          <a:ea typeface="+mn-ea"/>
                          <a:cs typeface="Times New Roman" pitchFamily="18" charset="0"/>
                        </a:rPr>
                        <a:t>13.00.00 </a:t>
                      </a:r>
                      <a:r>
                        <a:rPr lang="ru-RU" sz="1300" b="1" kern="1200" dirty="0" smtClean="0">
                          <a:solidFill>
                            <a:schemeClr val="tx1"/>
                          </a:solidFill>
                          <a:latin typeface="Times New Roman" pitchFamily="18" charset="0"/>
                          <a:ea typeface="+mn-ea"/>
                          <a:cs typeface="Times New Roman" pitchFamily="18" charset="0"/>
                        </a:rPr>
                        <a:t>Энергетика, энергетическое машиностроение и электротехника</a:t>
                      </a:r>
                      <a:r>
                        <a:rPr lang="ru-RU" sz="1300" b="1" u="none" kern="1200" dirty="0" smtClean="0">
                          <a:solidFill>
                            <a:schemeClr val="tx1"/>
                          </a:solidFill>
                          <a:latin typeface="Times New Roman" pitchFamily="18" charset="0"/>
                          <a:ea typeface="+mn-ea"/>
                          <a:cs typeface="Times New Roman" pitchFamily="18" charset="0"/>
                        </a:rPr>
                        <a:t> </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576274">
                <a:tc>
                  <a:txBody>
                    <a:bodyPr/>
                    <a:lstStyle/>
                    <a:p>
                      <a:r>
                        <a:rPr lang="ru-RU" sz="1300" u="none" kern="1200" dirty="0" smtClean="0">
                          <a:solidFill>
                            <a:srgbClr val="FF0000"/>
                          </a:solidFill>
                          <a:latin typeface="Times New Roman" pitchFamily="18" charset="0"/>
                          <a:ea typeface="+mn-ea"/>
                          <a:cs typeface="Times New Roman" pitchFamily="18" charset="0"/>
                        </a:rPr>
                        <a:t>13</a:t>
                      </a:r>
                      <a:r>
                        <a:rPr lang="ru-RU" sz="1300" kern="1200" dirty="0" smtClean="0">
                          <a:solidFill>
                            <a:srgbClr val="FF0000"/>
                          </a:solidFill>
                          <a:latin typeface="Times New Roman" pitchFamily="18" charset="0"/>
                          <a:ea typeface="+mn-ea"/>
                          <a:cs typeface="Times New Roman" pitchFamily="18" charset="0"/>
                        </a:rPr>
                        <a:t>.05.01</a:t>
                      </a:r>
                      <a:r>
                        <a:rPr lang="ru-RU" sz="1300" kern="1200" dirty="0" smtClean="0">
                          <a:solidFill>
                            <a:schemeClr val="dk1"/>
                          </a:solidFill>
                          <a:latin typeface="Times New Roman" pitchFamily="18" charset="0"/>
                          <a:ea typeface="+mn-ea"/>
                          <a:cs typeface="Times New Roman" pitchFamily="18" charset="0"/>
                        </a:rPr>
                        <a:t> Тепло- и </a:t>
                      </a:r>
                      <a:r>
                        <a:rPr lang="ru-RU" sz="1300" kern="1200" dirty="0" err="1" smtClean="0">
                          <a:solidFill>
                            <a:schemeClr val="dk1"/>
                          </a:solidFill>
                          <a:latin typeface="Times New Roman" pitchFamily="18" charset="0"/>
                          <a:ea typeface="+mn-ea"/>
                          <a:cs typeface="Times New Roman" pitchFamily="18" charset="0"/>
                        </a:rPr>
                        <a:t>энерго-обеспечение</a:t>
                      </a:r>
                      <a:r>
                        <a:rPr lang="ru-RU" sz="1300" kern="1200" dirty="0" smtClean="0">
                          <a:solidFill>
                            <a:schemeClr val="dk1"/>
                          </a:solidFill>
                          <a:latin typeface="Times New Roman" pitchFamily="18" charset="0"/>
                          <a:ea typeface="+mn-ea"/>
                          <a:cs typeface="Times New Roman" pitchFamily="18" charset="0"/>
                        </a:rPr>
                        <a:t> специальных тех. систем и объектов</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tabLst>
                          <a:tab pos="3763963" algn="l"/>
                        </a:tabLst>
                      </a:pPr>
                      <a:r>
                        <a:rPr lang="ru-RU" sz="1300" kern="1200" dirty="0" smtClean="0">
                          <a:solidFill>
                            <a:schemeClr val="dk1"/>
                          </a:solidFill>
                          <a:latin typeface="Times New Roman" pitchFamily="18" charset="0"/>
                          <a:ea typeface="+mn-ea"/>
                          <a:cs typeface="Times New Roman" pitchFamily="18" charset="0"/>
                        </a:rPr>
                        <a:t>Монтаж, эксплуатация и ремонт систем энергообеспечения объектов специального назначения и инфраструктуры флота</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kern="1200" dirty="0" smtClean="0">
                          <a:solidFill>
                            <a:schemeClr val="dk1"/>
                          </a:solidFill>
                          <a:latin typeface="Times New Roman" pitchFamily="18" charset="0"/>
                          <a:ea typeface="+mn-ea"/>
                          <a:cs typeface="Times New Roman" pitchFamily="18" charset="0"/>
                        </a:rPr>
                        <a:t>Инженер</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kern="1200" dirty="0" smtClean="0">
                          <a:solidFill>
                            <a:schemeClr val="dk1"/>
                          </a:solidFill>
                          <a:latin typeface="Times New Roman" pitchFamily="18" charset="0"/>
                          <a:ea typeface="+mn-ea"/>
                          <a:cs typeface="Times New Roman" pitchFamily="18" charset="0"/>
                        </a:rPr>
                        <a:t>Математика, русский язык, физика</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60050">
                <a:tc gridSpan="4">
                  <a:txBody>
                    <a:bodyPr/>
                    <a:lstStyle/>
                    <a:p>
                      <a:r>
                        <a:rPr lang="ru-RU" sz="1300" b="1" cap="none" spc="0" dirty="0" smtClean="0">
                          <a:ln>
                            <a:noFill/>
                          </a:ln>
                          <a:solidFill>
                            <a:srgbClr val="FF0000"/>
                          </a:solidFill>
                          <a:effectLst/>
                          <a:latin typeface="Times New Roman" pitchFamily="18" charset="0"/>
                          <a:cs typeface="Times New Roman" pitchFamily="18" charset="0"/>
                        </a:rPr>
                        <a:t>56.00.00</a:t>
                      </a:r>
                      <a:r>
                        <a:rPr lang="ru-RU" sz="1300" b="1" cap="none" spc="0" dirty="0" smtClean="0">
                          <a:ln>
                            <a:noFill/>
                          </a:ln>
                          <a:solidFill>
                            <a:schemeClr val="tx1"/>
                          </a:solidFill>
                          <a:effectLst/>
                          <a:latin typeface="Times New Roman" pitchFamily="18" charset="0"/>
                          <a:cs typeface="Times New Roman" pitchFamily="18" charset="0"/>
                        </a:rPr>
                        <a:t> Военное управление</a:t>
                      </a:r>
                      <a:endParaRPr lang="ru-RU" sz="1300" b="1"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85800">
                <a:tc>
                  <a:txBody>
                    <a:bodyPr/>
                    <a:lstStyle/>
                    <a:p>
                      <a:r>
                        <a:rPr lang="ru-RU" sz="1300" kern="1200" dirty="0" smtClean="0">
                          <a:solidFill>
                            <a:srgbClr val="FF0000"/>
                          </a:solidFill>
                          <a:latin typeface="Times New Roman" pitchFamily="18" charset="0"/>
                          <a:ea typeface="+mn-ea"/>
                          <a:cs typeface="Times New Roman" pitchFamily="18" charset="0"/>
                        </a:rPr>
                        <a:t>56.05.01</a:t>
                      </a:r>
                      <a:r>
                        <a:rPr lang="ru-RU" sz="1300" kern="1200" dirty="0" smtClean="0">
                          <a:solidFill>
                            <a:schemeClr val="dk1"/>
                          </a:solidFill>
                          <a:latin typeface="Times New Roman" pitchFamily="18" charset="0"/>
                          <a:ea typeface="+mn-ea"/>
                          <a:cs typeface="Times New Roman" pitchFamily="18" charset="0"/>
                        </a:rPr>
                        <a:t> Тыловое обеспечение</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Монтаж, эксплуатация и ремонт систем жизнеобеспечения объектов военной инфраструктуры и специальных защищенных сооружений</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Специалист</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0" kern="1200" dirty="0" smtClean="0">
                          <a:solidFill>
                            <a:schemeClr val="dk1"/>
                          </a:solidFill>
                          <a:latin typeface="Times New Roman" pitchFamily="18" charset="0"/>
                          <a:ea typeface="+mn-ea"/>
                          <a:cs typeface="Times New Roman" pitchFamily="18" charset="0"/>
                        </a:rPr>
                        <a:t>Математика, русский язык, география или обществознание</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41960">
                <a:tc rowSpan="2">
                  <a:txBody>
                    <a:bodyPr/>
                    <a:lstStyle/>
                    <a:p>
                      <a:r>
                        <a:rPr lang="ru-RU" sz="1300" kern="1200" dirty="0" smtClean="0">
                          <a:solidFill>
                            <a:srgbClr val="FF0000"/>
                          </a:solidFill>
                          <a:latin typeface="Times New Roman" pitchFamily="18" charset="0"/>
                          <a:ea typeface="+mn-ea"/>
                          <a:cs typeface="Times New Roman" pitchFamily="18" charset="0"/>
                        </a:rPr>
                        <a:t>56.05.07</a:t>
                      </a:r>
                      <a:r>
                        <a:rPr lang="ru-RU" sz="1300" kern="1200" dirty="0" smtClean="0">
                          <a:solidFill>
                            <a:schemeClr val="dk1"/>
                          </a:solidFill>
                          <a:latin typeface="Times New Roman" pitchFamily="18" charset="0"/>
                          <a:ea typeface="+mn-ea"/>
                          <a:cs typeface="Times New Roman" pitchFamily="18" charset="0"/>
                        </a:rPr>
                        <a:t> Строительство и эксплуатация зданий и сооружений военного и специального назначения</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Строительство и эксплуатация зданий и сооружений</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lang="ru-RU" sz="1300" kern="1200" dirty="0" smtClean="0">
                          <a:solidFill>
                            <a:schemeClr val="dk1"/>
                          </a:solidFill>
                          <a:latin typeface="Times New Roman" pitchFamily="18" charset="0"/>
                          <a:ea typeface="+mn-ea"/>
                          <a:cs typeface="Times New Roman" pitchFamily="18" charset="0"/>
                        </a:rPr>
                        <a:t>Инженер по строительству и эксплуатации</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lang="ru-RU" sz="1300" b="0" kern="1200" dirty="0" smtClean="0">
                          <a:solidFill>
                            <a:schemeClr val="dk1"/>
                          </a:solidFill>
                          <a:latin typeface="Times New Roman" pitchFamily="18" charset="0"/>
                          <a:ea typeface="+mn-ea"/>
                          <a:cs typeface="Times New Roman" pitchFamily="18" charset="0"/>
                        </a:rPr>
                        <a:t>Математика, русский язык, физика или информатика</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41960">
                <a:tc vMerge="1">
                  <a:txBody>
                    <a:bodyPr/>
                    <a:lstStyle/>
                    <a:p>
                      <a:endParaRPr lang="ru-RU"/>
                    </a:p>
                  </a:txBody>
                  <a:tcPr/>
                </a:tc>
                <a:tc>
                  <a:txBody>
                    <a:bodyPr/>
                    <a:lstStyle/>
                    <a:p>
                      <a:r>
                        <a:rPr lang="ru-RU" sz="1300" kern="1200" dirty="0" smtClean="0">
                          <a:solidFill>
                            <a:schemeClr val="dk1"/>
                          </a:solidFill>
                          <a:latin typeface="Times New Roman" pitchFamily="18" charset="0"/>
                          <a:ea typeface="+mn-ea"/>
                          <a:cs typeface="Times New Roman" pitchFamily="18" charset="0"/>
                        </a:rPr>
                        <a:t>Строительство и эксплуатация зданий и сооружений и специальных объектов военно-морских баз</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a:p>
                  </a:txBody>
                  <a:tcPr/>
                </a:tc>
                <a:tc vMerge="1">
                  <a:txBody>
                    <a:bodyPr/>
                    <a:lstStyle/>
                    <a:p>
                      <a:endParaRPr lang="ru-RU"/>
                    </a:p>
                  </a:txBody>
                  <a:tcPr/>
                </a:tc>
              </a:tr>
              <a:tr h="310499">
                <a:tc gridSpan="4">
                  <a:txBody>
                    <a:bodyPr/>
                    <a:lstStyle/>
                    <a:p>
                      <a:r>
                        <a:rPr lang="ru-RU" sz="1300" b="1" cap="none" spc="0" dirty="0" smtClean="0">
                          <a:ln>
                            <a:noFill/>
                          </a:ln>
                          <a:solidFill>
                            <a:srgbClr val="FF0000"/>
                          </a:solidFill>
                          <a:effectLst/>
                          <a:latin typeface="Times New Roman" pitchFamily="18" charset="0"/>
                          <a:cs typeface="Times New Roman" pitchFamily="18" charset="0"/>
                        </a:rPr>
                        <a:t>23.00.00</a:t>
                      </a:r>
                      <a:r>
                        <a:rPr lang="ru-RU" sz="1300" b="1" cap="none" spc="0" dirty="0" smtClean="0">
                          <a:ln>
                            <a:noFill/>
                          </a:ln>
                          <a:solidFill>
                            <a:schemeClr val="tx1"/>
                          </a:solidFill>
                          <a:effectLst/>
                          <a:latin typeface="Times New Roman" pitchFamily="18" charset="0"/>
                          <a:cs typeface="Times New Roman" pitchFamily="18" charset="0"/>
                        </a:rPr>
                        <a:t> Техника и технология наземного транспорта</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42942">
                <a:tc>
                  <a:txBody>
                    <a:bodyPr/>
                    <a:lstStyle/>
                    <a:p>
                      <a:r>
                        <a:rPr lang="ru-RU" sz="1300" kern="1200" dirty="0" smtClean="0">
                          <a:solidFill>
                            <a:srgbClr val="FF0000"/>
                          </a:solidFill>
                          <a:latin typeface="Times New Roman" pitchFamily="18" charset="0"/>
                          <a:ea typeface="+mn-ea"/>
                          <a:cs typeface="Times New Roman" pitchFamily="18" charset="0"/>
                        </a:rPr>
                        <a:t>23.05.01</a:t>
                      </a:r>
                      <a:r>
                        <a:rPr lang="ru-RU" sz="1300" kern="1200" dirty="0" smtClean="0">
                          <a:solidFill>
                            <a:schemeClr val="dk1"/>
                          </a:solidFill>
                          <a:latin typeface="Times New Roman" pitchFamily="18" charset="0"/>
                          <a:ea typeface="+mn-ea"/>
                          <a:cs typeface="Times New Roman" pitchFamily="18" charset="0"/>
                        </a:rPr>
                        <a:t> Наземные </a:t>
                      </a:r>
                      <a:r>
                        <a:rPr lang="ru-RU" sz="1300" kern="1200" dirty="0" err="1" smtClean="0">
                          <a:solidFill>
                            <a:schemeClr val="dk1"/>
                          </a:solidFill>
                          <a:latin typeface="Times New Roman" pitchFamily="18" charset="0"/>
                          <a:ea typeface="+mn-ea"/>
                          <a:cs typeface="Times New Roman" pitchFamily="18" charset="0"/>
                        </a:rPr>
                        <a:t>транспортно-технологичес-кие</a:t>
                      </a:r>
                      <a:r>
                        <a:rPr lang="ru-RU" sz="1300" kern="1200" dirty="0" smtClean="0">
                          <a:solidFill>
                            <a:schemeClr val="dk1"/>
                          </a:solidFill>
                          <a:latin typeface="Times New Roman" pitchFamily="18" charset="0"/>
                          <a:ea typeface="+mn-ea"/>
                          <a:cs typeface="Times New Roman" pitchFamily="18" charset="0"/>
                        </a:rPr>
                        <a:t> средства</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Применение автомобильных подразделений и частей</a:t>
                      </a:r>
                      <a:endParaRPr lang="ru-RU" sz="1300" b="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0" kern="1200" dirty="0" smtClean="0">
                          <a:solidFill>
                            <a:schemeClr val="dk1"/>
                          </a:solidFill>
                          <a:latin typeface="Times New Roman" pitchFamily="18" charset="0"/>
                          <a:ea typeface="+mn-ea"/>
                          <a:cs typeface="Times New Roman" pitchFamily="18" charset="0"/>
                        </a:rPr>
                        <a:t>Инженер</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kern="1200" dirty="0" smtClean="0">
                          <a:solidFill>
                            <a:schemeClr val="dk1"/>
                          </a:solidFill>
                          <a:latin typeface="Times New Roman" pitchFamily="18" charset="0"/>
                          <a:ea typeface="+mn-ea"/>
                          <a:cs typeface="Times New Roman" pitchFamily="18" charset="0"/>
                        </a:rPr>
                        <a:t>Математика, русский язык, физика или информатика</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2894">
                <a:tc gridSpan="4">
                  <a:txBody>
                    <a:bodyPr/>
                    <a:lstStyle/>
                    <a:p>
                      <a:r>
                        <a:rPr lang="ru-RU" sz="1300" b="1" cap="none" spc="0" dirty="0" smtClean="0">
                          <a:ln>
                            <a:noFill/>
                          </a:ln>
                          <a:solidFill>
                            <a:srgbClr val="FF0000"/>
                          </a:solidFill>
                          <a:effectLst/>
                          <a:latin typeface="Times New Roman" pitchFamily="18" charset="0"/>
                          <a:cs typeface="Times New Roman" pitchFamily="18" charset="0"/>
                        </a:rPr>
                        <a:t>20.00.00</a:t>
                      </a:r>
                      <a:r>
                        <a:rPr lang="ru-RU" sz="1300" b="0" cap="none" spc="0" dirty="0" smtClean="0">
                          <a:ln>
                            <a:noFill/>
                          </a:ln>
                          <a:solidFill>
                            <a:schemeClr val="tx1"/>
                          </a:solidFill>
                          <a:effectLst/>
                          <a:latin typeface="Times New Roman" pitchFamily="18" charset="0"/>
                          <a:cs typeface="Times New Roman" pitchFamily="18" charset="0"/>
                        </a:rPr>
                        <a:t> </a:t>
                      </a:r>
                      <a:r>
                        <a:rPr lang="ru-RU" sz="1300" b="1" cap="none" spc="0" dirty="0" err="1" smtClean="0">
                          <a:ln>
                            <a:noFill/>
                          </a:ln>
                          <a:solidFill>
                            <a:schemeClr val="tx1"/>
                          </a:solidFill>
                          <a:effectLst/>
                          <a:latin typeface="Times New Roman" pitchFamily="18" charset="0"/>
                          <a:cs typeface="Times New Roman" pitchFamily="18" charset="0"/>
                        </a:rPr>
                        <a:t>Техносферная</a:t>
                      </a:r>
                      <a:r>
                        <a:rPr lang="ru-RU" sz="1300" b="1" cap="none" spc="0" dirty="0" smtClean="0">
                          <a:ln>
                            <a:noFill/>
                          </a:ln>
                          <a:solidFill>
                            <a:schemeClr val="tx1"/>
                          </a:solidFill>
                          <a:effectLst/>
                          <a:latin typeface="Times New Roman" pitchFamily="18" charset="0"/>
                          <a:cs typeface="Times New Roman" pitchFamily="18" charset="0"/>
                        </a:rPr>
                        <a:t> безопасность и </a:t>
                      </a:r>
                      <a:r>
                        <a:rPr lang="ru-RU" sz="1300" b="1" cap="none" spc="0" dirty="0" err="1" smtClean="0">
                          <a:ln>
                            <a:noFill/>
                          </a:ln>
                          <a:solidFill>
                            <a:schemeClr val="tx1"/>
                          </a:solidFill>
                          <a:effectLst/>
                          <a:latin typeface="Times New Roman" pitchFamily="18" charset="0"/>
                          <a:cs typeface="Times New Roman" pitchFamily="18" charset="0"/>
                        </a:rPr>
                        <a:t>природообустройство</a:t>
                      </a:r>
                      <a:endParaRPr lang="ru-RU" sz="1300" b="1"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10524">
                <a:tc>
                  <a:txBody>
                    <a:bodyPr/>
                    <a:lstStyle/>
                    <a:p>
                      <a:r>
                        <a:rPr lang="ru-RU" sz="1300" b="0" cap="none" spc="0" dirty="0" smtClean="0">
                          <a:ln>
                            <a:noFill/>
                          </a:ln>
                          <a:solidFill>
                            <a:srgbClr val="FF0000"/>
                          </a:solidFill>
                          <a:effectLst/>
                          <a:latin typeface="Times New Roman" pitchFamily="18" charset="0"/>
                          <a:cs typeface="Times New Roman" pitchFamily="18" charset="0"/>
                        </a:rPr>
                        <a:t>20.05.01</a:t>
                      </a:r>
                      <a:r>
                        <a:rPr lang="ru-RU" sz="1300" b="0" cap="none" spc="0" dirty="0" smtClean="0">
                          <a:ln>
                            <a:noFill/>
                          </a:ln>
                          <a:solidFill>
                            <a:schemeClr val="tx1"/>
                          </a:solidFill>
                          <a:effectLst/>
                          <a:latin typeface="Times New Roman" pitchFamily="18" charset="0"/>
                          <a:cs typeface="Times New Roman" pitchFamily="18" charset="0"/>
                        </a:rPr>
                        <a:t> Пожарная безопасность</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Обеспечение пожарной безопасности Вооруженных Сил Российской Федерации</a:t>
                      </a:r>
                      <a:endParaRPr lang="ru-RU" sz="1300" b="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0" cap="none" spc="0" dirty="0" smtClean="0">
                          <a:ln>
                            <a:noFill/>
                          </a:ln>
                          <a:solidFill>
                            <a:schemeClr val="tx1"/>
                          </a:solidFill>
                          <a:effectLst/>
                          <a:latin typeface="Times New Roman" pitchFamily="18" charset="0"/>
                          <a:cs typeface="Times New Roman" pitchFamily="18" charset="0"/>
                        </a:rPr>
                        <a:t>Специалист</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kern="1200" dirty="0" smtClean="0">
                          <a:solidFill>
                            <a:schemeClr val="dk1"/>
                          </a:solidFill>
                          <a:latin typeface="Times New Roman" pitchFamily="18" charset="0"/>
                          <a:ea typeface="+mn-ea"/>
                          <a:cs typeface="Times New Roman" pitchFamily="18" charset="0"/>
                        </a:rPr>
                        <a:t>Математика, русский язык, физика или информатика</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4098" name="Picture 2"/>
          <p:cNvPicPr>
            <a:picLocks noChangeAspect="1" noChangeArrowheads="1"/>
          </p:cNvPicPr>
          <p:nvPr/>
        </p:nvPicPr>
        <p:blipFill>
          <a:blip r:embed="rId5"/>
          <a:srcRect/>
          <a:stretch>
            <a:fillRect/>
          </a:stretch>
        </p:blipFill>
        <p:spPr bwMode="auto">
          <a:xfrm>
            <a:off x="8782293" y="0"/>
            <a:ext cx="753241" cy="9572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74295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ВОЕННАЯ АКАДЕМИЯ МАТЕРИАЛЬНО-ТЕХНИЧЕСКОГО ОБЕСПЕЧЕНИЯ им. ГЕНЕРАЛА АРМИИ А.В. ХРУЛЕВА </a:t>
            </a:r>
          </a:p>
        </p:txBody>
      </p:sp>
      <p:graphicFrame>
        <p:nvGraphicFramePr>
          <p:cNvPr id="15" name="Таблица 14"/>
          <p:cNvGraphicFramePr>
            <a:graphicFrameLocks noGrp="1"/>
          </p:cNvGraphicFramePr>
          <p:nvPr/>
        </p:nvGraphicFramePr>
        <p:xfrm>
          <a:off x="717521" y="969630"/>
          <a:ext cx="8806297" cy="6333178"/>
        </p:xfrm>
        <a:graphic>
          <a:graphicData uri="http://schemas.openxmlformats.org/drawingml/2006/table">
            <a:tbl>
              <a:tblPr firstRow="1" bandRow="1">
                <a:tableStyleId>{5C22544A-7EE6-4342-B048-85BDC9FD1C3A}</a:tableStyleId>
              </a:tblPr>
              <a:tblGrid>
                <a:gridCol w="2143140"/>
                <a:gridCol w="4071966"/>
                <a:gridCol w="1214446"/>
                <a:gridCol w="1376745"/>
              </a:tblGrid>
              <a:tr h="273390">
                <a:tc gridSpan="4">
                  <a:txBody>
                    <a:bodyPr/>
                    <a:lstStyle/>
                    <a:p>
                      <a:r>
                        <a:rPr lang="ru-RU" sz="1300" b="1" cap="none" spc="0" dirty="0" smtClean="0">
                          <a:ln>
                            <a:noFill/>
                          </a:ln>
                          <a:solidFill>
                            <a:schemeClr val="tx1"/>
                          </a:solidFill>
                          <a:effectLst/>
                          <a:latin typeface="Times New Roman" pitchFamily="18" charset="0"/>
                          <a:cs typeface="Times New Roman" pitchFamily="18" charset="0"/>
                        </a:rPr>
                        <a:t>Среднее профессиональное образование Средняя военно-специальная подготовка</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96258">
                <a:tc>
                  <a:txBody>
                    <a:bodyPr/>
                    <a:lstStyle/>
                    <a:p>
                      <a:r>
                        <a:rPr lang="ru-RU" sz="1300" kern="1200" dirty="0" smtClean="0">
                          <a:solidFill>
                            <a:srgbClr val="FF0000"/>
                          </a:solidFill>
                          <a:latin typeface="Times New Roman" pitchFamily="18" charset="0"/>
                          <a:ea typeface="+mn-ea"/>
                          <a:cs typeface="Times New Roman" pitchFamily="18" charset="0"/>
                        </a:rPr>
                        <a:t>20.02.04</a:t>
                      </a:r>
                      <a:r>
                        <a:rPr lang="ru-RU" sz="1300" b="0" kern="1200" dirty="0" smtClean="0">
                          <a:solidFill>
                            <a:schemeClr val="dk1"/>
                          </a:solidFill>
                          <a:latin typeface="Times New Roman" pitchFamily="18" charset="0"/>
                          <a:ea typeface="+mn-ea"/>
                          <a:cs typeface="Times New Roman" pitchFamily="18" charset="0"/>
                        </a:rPr>
                        <a:t> </a:t>
                      </a:r>
                      <a:r>
                        <a:rPr lang="ru-RU" sz="1300" kern="1200" dirty="0" smtClean="0">
                          <a:solidFill>
                            <a:schemeClr val="dk1"/>
                          </a:solidFill>
                          <a:latin typeface="Times New Roman" pitchFamily="18" charset="0"/>
                          <a:ea typeface="+mn-ea"/>
                          <a:cs typeface="Times New Roman" pitchFamily="18" charset="0"/>
                        </a:rPr>
                        <a:t>Пожарная безопасность</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Организация противопожарной охраны</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lang="ru-RU" sz="1300" b="0" kern="1200" dirty="0" smtClean="0">
                          <a:solidFill>
                            <a:schemeClr val="dk1"/>
                          </a:solidFill>
                          <a:latin typeface="Times New Roman" pitchFamily="18" charset="0"/>
                          <a:ea typeface="+mn-ea"/>
                          <a:cs typeface="Times New Roman" pitchFamily="18" charset="0"/>
                        </a:rPr>
                        <a:t>Техник, Старший техник</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lang="ru-RU" sz="1300" b="0" cap="none" spc="0" dirty="0" smtClean="0">
                          <a:ln>
                            <a:noFill/>
                          </a:ln>
                          <a:solidFill>
                            <a:schemeClr val="tx1"/>
                          </a:solidFill>
                          <a:effectLst/>
                          <a:latin typeface="Times New Roman" pitchFamily="18" charset="0"/>
                          <a:cs typeface="Times New Roman" pitchFamily="18" charset="0"/>
                        </a:rPr>
                        <a:t>На </a:t>
                      </a:r>
                      <a:r>
                        <a:rPr lang="ru-RU" sz="1300" b="0" cap="none" spc="0" dirty="0" err="1" smtClean="0">
                          <a:ln>
                            <a:noFill/>
                          </a:ln>
                          <a:solidFill>
                            <a:schemeClr val="tx1"/>
                          </a:solidFill>
                          <a:effectLst/>
                          <a:latin typeface="Times New Roman" pitchFamily="18" charset="0"/>
                          <a:cs typeface="Times New Roman" pitchFamily="18" charset="0"/>
                        </a:rPr>
                        <a:t>общедоступ-ной</a:t>
                      </a:r>
                      <a:r>
                        <a:rPr lang="ru-RU" sz="1300" b="0" cap="none" spc="0" dirty="0" smtClean="0">
                          <a:ln>
                            <a:noFill/>
                          </a:ln>
                          <a:solidFill>
                            <a:schemeClr val="tx1"/>
                          </a:solidFill>
                          <a:effectLst/>
                          <a:latin typeface="Times New Roman" pitchFamily="18" charset="0"/>
                          <a:cs typeface="Times New Roman" pitchFamily="18" charset="0"/>
                        </a:rPr>
                        <a:t> основе (</a:t>
                      </a:r>
                      <a:r>
                        <a:rPr lang="ru-RU" sz="1300" b="0" cap="none" spc="0" dirty="0" err="1" smtClean="0">
                          <a:ln>
                            <a:noFill/>
                          </a:ln>
                          <a:solidFill>
                            <a:schemeClr val="tx1"/>
                          </a:solidFill>
                          <a:effectLst/>
                          <a:latin typeface="Times New Roman" pitchFamily="18" charset="0"/>
                          <a:cs typeface="Times New Roman" pitchFamily="18" charset="0"/>
                        </a:rPr>
                        <a:t>кон-курс</a:t>
                      </a:r>
                      <a:r>
                        <a:rPr lang="ru-RU" sz="1300" b="0" cap="none" spc="0" dirty="0" smtClean="0">
                          <a:ln>
                            <a:noFill/>
                          </a:ln>
                          <a:solidFill>
                            <a:schemeClr val="tx1"/>
                          </a:solidFill>
                          <a:effectLst/>
                          <a:latin typeface="Times New Roman" pitchFamily="18" charset="0"/>
                          <a:cs typeface="Times New Roman" pitchFamily="18" charset="0"/>
                        </a:rPr>
                        <a:t> аттестатов)</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28628">
                <a:tc>
                  <a:txBody>
                    <a:bodyPr/>
                    <a:lstStyle/>
                    <a:p>
                      <a:r>
                        <a:rPr lang="ru-RU" sz="1300" b="0" cap="none" spc="0" dirty="0" smtClean="0">
                          <a:ln>
                            <a:noFill/>
                          </a:ln>
                          <a:solidFill>
                            <a:srgbClr val="FF0000"/>
                          </a:solidFill>
                          <a:effectLst/>
                          <a:latin typeface="Times New Roman" pitchFamily="18" charset="0"/>
                          <a:cs typeface="Times New Roman" pitchFamily="18" charset="0"/>
                        </a:rPr>
                        <a:t>08.02.04</a:t>
                      </a:r>
                      <a:r>
                        <a:rPr lang="ru-RU" sz="1300" b="0" cap="none" spc="0" dirty="0" smtClean="0">
                          <a:ln>
                            <a:noFill/>
                          </a:ln>
                          <a:solidFill>
                            <a:schemeClr val="tx1"/>
                          </a:solidFill>
                          <a:effectLst/>
                          <a:latin typeface="Times New Roman" pitchFamily="18" charset="0"/>
                          <a:cs typeface="Times New Roman" pitchFamily="18" charset="0"/>
                        </a:rPr>
                        <a:t> Водоснабжение и водоотведение</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Водоснабжение и канализация</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5752">
                <a:tc gridSpan="4">
                  <a:txBody>
                    <a:bodyPr/>
                    <a:lstStyle/>
                    <a:p>
                      <a:r>
                        <a:rPr lang="ru-RU" sz="1300" b="1" cap="none" spc="0" dirty="0" smtClean="0">
                          <a:ln>
                            <a:noFill/>
                          </a:ln>
                          <a:solidFill>
                            <a:schemeClr val="tx1"/>
                          </a:solidFill>
                          <a:effectLst/>
                          <a:latin typeface="Times New Roman" pitchFamily="18" charset="0"/>
                          <a:cs typeface="Times New Roman" pitchFamily="18" charset="0"/>
                        </a:rPr>
                        <a:t>ВОЛЬСКИЙ ИНСТИТУТ МАТЕРИАЛЬНОГО ОБЕСПЕЧЕНИЯ</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10506">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1" cap="none" spc="0" dirty="0" smtClean="0">
                          <a:ln>
                            <a:noFill/>
                          </a:ln>
                          <a:solidFill>
                            <a:schemeClr val="tx1"/>
                          </a:solidFill>
                          <a:effectLst/>
                          <a:latin typeface="Times New Roman" pitchFamily="18" charset="0"/>
                          <a:cs typeface="Times New Roman" pitchFamily="18" charset="0"/>
                        </a:rPr>
                        <a:t>Высшее образование             Полная военно-специальная подготовка</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78136">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1" cap="none" spc="0" dirty="0" smtClean="0">
                          <a:ln>
                            <a:noFill/>
                          </a:ln>
                          <a:solidFill>
                            <a:srgbClr val="FF0000"/>
                          </a:solidFill>
                          <a:effectLst/>
                          <a:latin typeface="Times New Roman" pitchFamily="18" charset="0"/>
                          <a:cs typeface="Times New Roman" pitchFamily="18" charset="0"/>
                        </a:rPr>
                        <a:t>56.00.00</a:t>
                      </a:r>
                      <a:r>
                        <a:rPr lang="ru-RU" sz="1300" b="1" cap="none" spc="0" dirty="0" smtClean="0">
                          <a:ln>
                            <a:noFill/>
                          </a:ln>
                          <a:solidFill>
                            <a:schemeClr val="tx1"/>
                          </a:solidFill>
                          <a:effectLst/>
                          <a:latin typeface="Times New Roman" pitchFamily="18" charset="0"/>
                          <a:cs typeface="Times New Roman" pitchFamily="18" charset="0"/>
                        </a:rPr>
                        <a:t> Военное управление</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28600">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kern="1200" dirty="0" smtClean="0">
                          <a:solidFill>
                            <a:srgbClr val="FF0000"/>
                          </a:solidFill>
                          <a:latin typeface="Times New Roman" pitchFamily="18" charset="0"/>
                          <a:ea typeface="+mn-ea"/>
                          <a:cs typeface="Times New Roman" pitchFamily="18" charset="0"/>
                        </a:rPr>
                        <a:t>56.05.01</a:t>
                      </a:r>
                      <a:r>
                        <a:rPr lang="ru-RU" sz="1300" kern="1200" dirty="0" smtClean="0">
                          <a:solidFill>
                            <a:schemeClr val="dk1"/>
                          </a:solidFill>
                          <a:latin typeface="Times New Roman" pitchFamily="18" charset="0"/>
                          <a:ea typeface="+mn-ea"/>
                          <a:cs typeface="Times New Roman" pitchFamily="18" charset="0"/>
                        </a:rPr>
                        <a:t> Тыловое обеспечение</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Объединенное обеспечение войск</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r>
                        <a:rPr lang="ru-RU" sz="1300" b="0" cap="none" spc="0" dirty="0" smtClean="0">
                          <a:ln>
                            <a:noFill/>
                          </a:ln>
                          <a:solidFill>
                            <a:schemeClr val="tx1"/>
                          </a:solidFill>
                          <a:effectLst/>
                          <a:latin typeface="Times New Roman" pitchFamily="18" charset="0"/>
                          <a:cs typeface="Times New Roman" pitchFamily="18" charset="0"/>
                        </a:rPr>
                        <a:t>Специалист</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0" kern="1200" dirty="0" smtClean="0">
                          <a:solidFill>
                            <a:schemeClr val="dk1"/>
                          </a:solidFill>
                          <a:latin typeface="Times New Roman" pitchFamily="18" charset="0"/>
                          <a:ea typeface="+mn-ea"/>
                          <a:cs typeface="Times New Roman" pitchFamily="18" charset="0"/>
                        </a:rPr>
                        <a:t>Математика, русский язык, география или обществознание</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28600">
                <a:tc vMerge="1">
                  <a:txBody>
                    <a:bodyPr/>
                    <a:lstStyle/>
                    <a:p>
                      <a:endParaRPr lang="ru-RU"/>
                    </a:p>
                  </a:txBody>
                  <a:tcPr/>
                </a:tc>
                <a:tc>
                  <a:txBody>
                    <a:bodyPr/>
                    <a:lstStyle/>
                    <a:p>
                      <a:r>
                        <a:rPr lang="ru-RU" sz="1300" kern="1200" dirty="0" smtClean="0">
                          <a:solidFill>
                            <a:schemeClr val="dk1"/>
                          </a:solidFill>
                          <a:latin typeface="Times New Roman" pitchFamily="18" charset="0"/>
                          <a:ea typeface="+mn-ea"/>
                          <a:cs typeface="Times New Roman" pitchFamily="18" charset="0"/>
                        </a:rPr>
                        <a:t>Обеспечение войск ракетным топливом и горючим</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a:p>
                  </a:txBody>
                  <a:tcPr/>
                </a:tc>
                <a:tc vMerge="1">
                  <a:txBody>
                    <a:bodyPr/>
                    <a:lstStyle/>
                    <a:p>
                      <a:endParaRPr lang="ru-RU"/>
                    </a:p>
                  </a:txBody>
                  <a:tcPr/>
                </a:tc>
              </a:tr>
              <a:tr h="228600">
                <a:tc vMerge="1">
                  <a:txBody>
                    <a:bodyPr/>
                    <a:lstStyle/>
                    <a:p>
                      <a:endParaRPr lang="ru-RU"/>
                    </a:p>
                  </a:txBody>
                  <a:tcPr/>
                </a:tc>
                <a:tc>
                  <a:txBody>
                    <a:bodyPr/>
                    <a:lstStyle/>
                    <a:p>
                      <a:r>
                        <a:rPr lang="ru-RU" sz="1300" kern="1200" dirty="0" smtClean="0">
                          <a:solidFill>
                            <a:schemeClr val="dk1"/>
                          </a:solidFill>
                          <a:latin typeface="Times New Roman" pitchFamily="18" charset="0"/>
                          <a:ea typeface="+mn-ea"/>
                          <a:cs typeface="Times New Roman" pitchFamily="18" charset="0"/>
                        </a:rPr>
                        <a:t>Объединенное обеспечение сил флота</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a:p>
                  </a:txBody>
                  <a:tcPr/>
                </a:tc>
                <a:tc vMerge="1">
                  <a:txBody>
                    <a:bodyPr/>
                    <a:lstStyle/>
                    <a:p>
                      <a:endParaRPr lang="ru-RU"/>
                    </a:p>
                  </a:txBody>
                  <a:tcPr/>
                </a:tc>
              </a:tr>
              <a:tr h="228600">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1" cap="none" spc="0" dirty="0" smtClean="0">
                          <a:ln>
                            <a:noFill/>
                          </a:ln>
                          <a:solidFill>
                            <a:schemeClr val="tx1"/>
                          </a:solidFill>
                          <a:effectLst/>
                          <a:latin typeface="Times New Roman" pitchFamily="18" charset="0"/>
                          <a:cs typeface="Times New Roman" pitchFamily="18" charset="0"/>
                        </a:rPr>
                        <a:t>Среднее профессиональное образование Средняя военно-специальная подготовка</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7658">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1" kern="1200" dirty="0" smtClean="0">
                          <a:solidFill>
                            <a:srgbClr val="FF0000"/>
                          </a:solidFill>
                          <a:latin typeface="Times New Roman" pitchFamily="18" charset="0"/>
                          <a:ea typeface="+mn-ea"/>
                          <a:cs typeface="Times New Roman" pitchFamily="18" charset="0"/>
                        </a:rPr>
                        <a:t>38.00.00</a:t>
                      </a:r>
                      <a:r>
                        <a:rPr lang="ru-RU" sz="1300" b="1" kern="1200" dirty="0" smtClean="0">
                          <a:solidFill>
                            <a:schemeClr val="dk1"/>
                          </a:solidFill>
                          <a:latin typeface="Times New Roman" pitchFamily="18" charset="0"/>
                          <a:ea typeface="+mn-ea"/>
                          <a:cs typeface="Times New Roman" pitchFamily="18" charset="0"/>
                        </a:rPr>
                        <a:t> </a:t>
                      </a:r>
                      <a:r>
                        <a:rPr lang="ru-RU" sz="1300" b="1" cap="none" spc="0" dirty="0" smtClean="0">
                          <a:ln>
                            <a:noFill/>
                          </a:ln>
                          <a:solidFill>
                            <a:schemeClr val="tx1"/>
                          </a:solidFill>
                          <a:effectLst/>
                          <a:latin typeface="Times New Roman" pitchFamily="18" charset="0"/>
                          <a:cs typeface="Times New Roman" pitchFamily="18" charset="0"/>
                        </a:rPr>
                        <a:t>Экономика и управление</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4780">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kern="1200" dirty="0" smtClean="0">
                          <a:solidFill>
                            <a:srgbClr val="FF0000"/>
                          </a:solidFill>
                          <a:latin typeface="Times New Roman" pitchFamily="18" charset="0"/>
                          <a:ea typeface="+mn-ea"/>
                          <a:cs typeface="Times New Roman" pitchFamily="18" charset="0"/>
                        </a:rPr>
                        <a:t>38.02.03</a:t>
                      </a:r>
                      <a:r>
                        <a:rPr lang="ru-RU" sz="1300" b="0" kern="1200" dirty="0" smtClean="0">
                          <a:solidFill>
                            <a:schemeClr val="dk1"/>
                          </a:solidFill>
                          <a:latin typeface="Times New Roman" pitchFamily="18" charset="0"/>
                          <a:ea typeface="+mn-ea"/>
                          <a:cs typeface="Times New Roman" pitchFamily="18" charset="0"/>
                        </a:rPr>
                        <a:t> </a:t>
                      </a:r>
                      <a:r>
                        <a:rPr lang="ru-RU" sz="1300" kern="1200" dirty="0" smtClean="0">
                          <a:solidFill>
                            <a:schemeClr val="dk1"/>
                          </a:solidFill>
                          <a:latin typeface="Times New Roman" pitchFamily="18" charset="0"/>
                          <a:ea typeface="+mn-ea"/>
                          <a:cs typeface="Times New Roman" pitchFamily="18" charset="0"/>
                        </a:rPr>
                        <a:t>Операционная деятельность в логистике</a:t>
                      </a:r>
                      <a:endParaRPr lang="ru-RU" sz="1300" b="0" cap="none" spc="0" dirty="0" smtClean="0">
                        <a:ln>
                          <a:noFill/>
                        </a:ln>
                        <a:solidFill>
                          <a:schemeClr val="tx1"/>
                        </a:solidFill>
                        <a:effectLst/>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kern="1200" dirty="0" smtClean="0">
                          <a:solidFill>
                            <a:schemeClr val="dk1"/>
                          </a:solidFill>
                          <a:latin typeface="Times New Roman" pitchFamily="18" charset="0"/>
                          <a:ea typeface="+mn-ea"/>
                          <a:cs typeface="Times New Roman" pitchFamily="18" charset="0"/>
                        </a:rPr>
                        <a:t>Продовольственное и вещевое обеспечение войск (сил)</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0" kern="1200" dirty="0" err="1" smtClean="0">
                          <a:solidFill>
                            <a:schemeClr val="dk1"/>
                          </a:solidFill>
                          <a:latin typeface="Times New Roman" pitchFamily="18" charset="0"/>
                          <a:ea typeface="+mn-ea"/>
                          <a:cs typeface="Times New Roman" pitchFamily="18" charset="0"/>
                        </a:rPr>
                        <a:t>Операцион-ный</a:t>
                      </a:r>
                      <a:r>
                        <a:rPr lang="ru-RU" sz="1300" b="0" kern="1200" dirty="0" smtClean="0">
                          <a:solidFill>
                            <a:schemeClr val="dk1"/>
                          </a:solidFill>
                          <a:latin typeface="Times New Roman" pitchFamily="18" charset="0"/>
                          <a:ea typeface="+mn-ea"/>
                          <a:cs typeface="Times New Roman" pitchFamily="18" charset="0"/>
                        </a:rPr>
                        <a:t> логист</a:t>
                      </a:r>
                      <a:endParaRPr lang="ru-RU" sz="1300" b="0" cap="none" spc="0" dirty="0" smtClean="0">
                        <a:ln>
                          <a:noFill/>
                        </a:ln>
                        <a:solidFill>
                          <a:schemeClr val="tx1"/>
                        </a:solidFill>
                        <a:effectLst/>
                        <a:latin typeface="Times New Roman" pitchFamily="18" charset="0"/>
                        <a:cs typeface="Times New Roman" pitchFamily="18" charset="0"/>
                      </a:endParaRPr>
                    </a:p>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0" cap="none" spc="0" dirty="0" smtClean="0">
                          <a:ln>
                            <a:noFill/>
                          </a:ln>
                          <a:solidFill>
                            <a:schemeClr val="tx1"/>
                          </a:solidFill>
                          <a:effectLst/>
                          <a:latin typeface="Times New Roman" pitchFamily="18" charset="0"/>
                          <a:cs typeface="Times New Roman" pitchFamily="18" charset="0"/>
                        </a:rPr>
                        <a:t>На </a:t>
                      </a:r>
                      <a:r>
                        <a:rPr lang="ru-RU" sz="1300" b="0" cap="none" spc="0" dirty="0" err="1" smtClean="0">
                          <a:ln>
                            <a:noFill/>
                          </a:ln>
                          <a:solidFill>
                            <a:schemeClr val="tx1"/>
                          </a:solidFill>
                          <a:effectLst/>
                          <a:latin typeface="Times New Roman" pitchFamily="18" charset="0"/>
                          <a:cs typeface="Times New Roman" pitchFamily="18" charset="0"/>
                        </a:rPr>
                        <a:t>общедоступ-ной</a:t>
                      </a:r>
                      <a:r>
                        <a:rPr lang="ru-RU" sz="1300" b="0" cap="none" spc="0" dirty="0" smtClean="0">
                          <a:ln>
                            <a:noFill/>
                          </a:ln>
                          <a:solidFill>
                            <a:schemeClr val="tx1"/>
                          </a:solidFill>
                          <a:effectLst/>
                          <a:latin typeface="Times New Roman" pitchFamily="18" charset="0"/>
                          <a:cs typeface="Times New Roman" pitchFamily="18" charset="0"/>
                        </a:rPr>
                        <a:t> основе (</a:t>
                      </a:r>
                      <a:r>
                        <a:rPr lang="ru-RU" sz="1300" b="0" cap="none" spc="0" dirty="0" err="1" smtClean="0">
                          <a:ln>
                            <a:noFill/>
                          </a:ln>
                          <a:solidFill>
                            <a:schemeClr val="tx1"/>
                          </a:solidFill>
                          <a:effectLst/>
                          <a:latin typeface="Times New Roman" pitchFamily="18" charset="0"/>
                          <a:cs typeface="Times New Roman" pitchFamily="18" charset="0"/>
                        </a:rPr>
                        <a:t>кон-курс</a:t>
                      </a:r>
                      <a:r>
                        <a:rPr lang="ru-RU" sz="1300" b="0" cap="none" spc="0" dirty="0" smtClean="0">
                          <a:ln>
                            <a:noFill/>
                          </a:ln>
                          <a:solidFill>
                            <a:schemeClr val="tx1"/>
                          </a:solidFill>
                          <a:effectLst/>
                          <a:latin typeface="Times New Roman" pitchFamily="18" charset="0"/>
                          <a:cs typeface="Times New Roman" pitchFamily="18" charset="0"/>
                        </a:rPr>
                        <a:t> аттестатов)</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4780">
                <a:tc vMerge="1">
                  <a:txBody>
                    <a:bodyPr/>
                    <a:lstStyle/>
                    <a:p>
                      <a:endParaRPr lang="ru-RU"/>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kern="1200" dirty="0" smtClean="0">
                          <a:solidFill>
                            <a:schemeClr val="dk1"/>
                          </a:solidFill>
                          <a:latin typeface="Times New Roman" pitchFamily="18" charset="0"/>
                          <a:ea typeface="+mn-ea"/>
                          <a:cs typeface="Times New Roman" pitchFamily="18" charset="0"/>
                        </a:rPr>
                        <a:t>Обеспечение войск (сил) ракетным топливом и горючим</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a:p>
                  </a:txBody>
                  <a:tcPr/>
                </a:tc>
                <a:tc vMerge="1">
                  <a:txBody>
                    <a:bodyPr/>
                    <a:lstStyle/>
                    <a:p>
                      <a:endParaRPr lang="ru-RU"/>
                    </a:p>
                  </a:txBody>
                  <a:tcPr/>
                </a:tc>
              </a:tr>
              <a:tr h="144780">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1" cap="none" spc="0" dirty="0" smtClean="0">
                          <a:ln>
                            <a:noFill/>
                          </a:ln>
                          <a:solidFill>
                            <a:schemeClr val="tx1"/>
                          </a:solidFill>
                          <a:effectLst/>
                          <a:latin typeface="Times New Roman" pitchFamily="18" charset="0"/>
                          <a:cs typeface="Times New Roman" pitchFamily="18" charset="0"/>
                        </a:rPr>
                        <a:t>ПЕНЗЕНСКИЙ АРТИЛЛЕРИЙСКИЙ</a:t>
                      </a:r>
                      <a:r>
                        <a:rPr lang="ru-RU" sz="1300" b="1" cap="none" spc="0" baseline="0" dirty="0" smtClean="0">
                          <a:ln>
                            <a:noFill/>
                          </a:ln>
                          <a:solidFill>
                            <a:schemeClr val="tx1"/>
                          </a:solidFill>
                          <a:effectLst/>
                          <a:latin typeface="Times New Roman" pitchFamily="18" charset="0"/>
                          <a:cs typeface="Times New Roman" pitchFamily="18" charset="0"/>
                        </a:rPr>
                        <a:t> ИНЖЕНЕРНЫЙ ИНСТИТУТ</a:t>
                      </a:r>
                      <a:endParaRPr lang="ru-RU" sz="1300" b="1"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4780">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1" cap="none" spc="0" dirty="0" smtClean="0">
                          <a:ln>
                            <a:noFill/>
                          </a:ln>
                          <a:solidFill>
                            <a:schemeClr val="tx1"/>
                          </a:solidFill>
                          <a:effectLst/>
                          <a:latin typeface="Times New Roman" pitchFamily="18" charset="0"/>
                          <a:cs typeface="Times New Roman" pitchFamily="18" charset="0"/>
                        </a:rPr>
                        <a:t>Высшее образование             Полная военно-специальная подготовка</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4780">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1" kern="1200" dirty="0" smtClean="0">
                          <a:solidFill>
                            <a:srgbClr val="FF0000"/>
                          </a:solidFill>
                          <a:latin typeface="Times New Roman" pitchFamily="18" charset="0"/>
                          <a:ea typeface="+mn-ea"/>
                          <a:cs typeface="Times New Roman" pitchFamily="18" charset="0"/>
                        </a:rPr>
                        <a:t>17.00.00</a:t>
                      </a:r>
                      <a:r>
                        <a:rPr lang="ru-RU" sz="1300" b="1" kern="1200" dirty="0" smtClean="0">
                          <a:solidFill>
                            <a:schemeClr val="dk1"/>
                          </a:solidFill>
                          <a:latin typeface="Times New Roman" pitchFamily="18" charset="0"/>
                          <a:ea typeface="+mn-ea"/>
                          <a:cs typeface="Times New Roman" pitchFamily="18" charset="0"/>
                        </a:rPr>
                        <a:t> Оружие и системы вооружения</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47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kern="1200" dirty="0" smtClean="0">
                          <a:solidFill>
                            <a:srgbClr val="FF0000"/>
                          </a:solidFill>
                          <a:latin typeface="Times New Roman" pitchFamily="18" charset="0"/>
                          <a:ea typeface="+mn-ea"/>
                          <a:cs typeface="Times New Roman" pitchFamily="18" charset="0"/>
                        </a:rPr>
                        <a:t>17.05.02</a:t>
                      </a:r>
                      <a:r>
                        <a:rPr lang="ru-RU" sz="1300" kern="1200" dirty="0" smtClean="0">
                          <a:solidFill>
                            <a:schemeClr val="dk1"/>
                          </a:solidFill>
                          <a:latin typeface="Times New Roman" pitchFamily="18" charset="0"/>
                          <a:ea typeface="+mn-ea"/>
                          <a:cs typeface="Times New Roman" pitchFamily="18" charset="0"/>
                        </a:rPr>
                        <a:t> Стрелково-пушечное, артиллерийское и ракетное оружие</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kern="1200" dirty="0" smtClean="0">
                          <a:solidFill>
                            <a:schemeClr val="dk1"/>
                          </a:solidFill>
                          <a:latin typeface="Times New Roman" pitchFamily="18" charset="0"/>
                          <a:ea typeface="+mn-ea"/>
                          <a:cs typeface="Times New Roman" pitchFamily="18" charset="0"/>
                        </a:rPr>
                        <a:t>Эксплуатация: - ракетно-артиллерийского вооружения; - стрелкового оружия, средств индивидуальной </a:t>
                      </a:r>
                      <a:r>
                        <a:rPr lang="ru-RU" sz="1300" kern="1200" dirty="0" err="1" smtClean="0">
                          <a:solidFill>
                            <a:schemeClr val="dk1"/>
                          </a:solidFill>
                          <a:latin typeface="Times New Roman" pitchFamily="18" charset="0"/>
                          <a:ea typeface="+mn-ea"/>
                          <a:cs typeface="Times New Roman" pitchFamily="18" charset="0"/>
                        </a:rPr>
                        <a:t>бронезащиты</a:t>
                      </a:r>
                      <a:r>
                        <a:rPr lang="ru-RU" sz="1300" kern="1200" dirty="0" smtClean="0">
                          <a:solidFill>
                            <a:schemeClr val="dk1"/>
                          </a:solidFill>
                          <a:latin typeface="Times New Roman" pitchFamily="18" charset="0"/>
                          <a:ea typeface="+mn-ea"/>
                          <a:cs typeface="Times New Roman" pitchFamily="18" charset="0"/>
                        </a:rPr>
                        <a:t> и оптико-электронных приборов; - техническое обеспечение средств АСУ</a:t>
                      </a:r>
                      <a:endParaRPr lang="ru-RU" sz="1300" b="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cap="none" spc="0" dirty="0" smtClean="0">
                          <a:ln>
                            <a:noFill/>
                          </a:ln>
                          <a:solidFill>
                            <a:schemeClr val="tx1"/>
                          </a:solidFill>
                          <a:effectLst/>
                          <a:latin typeface="Times New Roman" pitchFamily="18" charset="0"/>
                          <a:cs typeface="Times New Roman" pitchFamily="18" charset="0"/>
                        </a:rPr>
                        <a:t>Инженер</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kern="1200" dirty="0" smtClean="0">
                          <a:solidFill>
                            <a:schemeClr val="dk1"/>
                          </a:solidFill>
                          <a:latin typeface="Times New Roman" pitchFamily="18" charset="0"/>
                          <a:ea typeface="+mn-ea"/>
                          <a:cs typeface="Times New Roman" pitchFamily="18" charset="0"/>
                        </a:rPr>
                        <a:t>Математика, русский язык, физика или информатика</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5122" name="Picture 2"/>
          <p:cNvPicPr>
            <a:picLocks noChangeAspect="1" noChangeArrowheads="1"/>
          </p:cNvPicPr>
          <p:nvPr/>
        </p:nvPicPr>
        <p:blipFill>
          <a:blip r:embed="rId5" cstate="print"/>
          <a:srcRect/>
          <a:stretch>
            <a:fillRect/>
          </a:stretch>
        </p:blipFill>
        <p:spPr bwMode="auto">
          <a:xfrm>
            <a:off x="8790015" y="0"/>
            <a:ext cx="712517" cy="9048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74295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ВОЕННАЯ АКАДЕМИЯ МАТЕРИАЛЬНО-ТЕХНИЧЕСКОГО ОБЕСПЕЧЕНИЯ имени генерала армии А.В. </a:t>
            </a:r>
            <a:r>
              <a:rPr lang="ru-RU" b="1" dirty="0" err="1" smtClean="0">
                <a:latin typeface="Times New Roman" pitchFamily="18" charset="0"/>
                <a:ea typeface="Times New Roman" pitchFamily="18" charset="0"/>
                <a:cs typeface="Times New Roman" pitchFamily="18" charset="0"/>
              </a:rPr>
              <a:t>Хрулева</a:t>
            </a:r>
            <a:endParaRPr lang="ru-RU" dirty="0" smtClean="0">
              <a:latin typeface="Times New Roman" pitchFamily="18" charset="0"/>
              <a:cs typeface="Times New Roman" pitchFamily="18" charset="0"/>
            </a:endParaRPr>
          </a:p>
        </p:txBody>
      </p:sp>
      <p:graphicFrame>
        <p:nvGraphicFramePr>
          <p:cNvPr id="15" name="Таблица 14"/>
          <p:cNvGraphicFramePr>
            <a:graphicFrameLocks noGrp="1"/>
          </p:cNvGraphicFramePr>
          <p:nvPr/>
        </p:nvGraphicFramePr>
        <p:xfrm>
          <a:off x="717521" y="1028682"/>
          <a:ext cx="8806297" cy="5562287"/>
        </p:xfrm>
        <a:graphic>
          <a:graphicData uri="http://schemas.openxmlformats.org/drawingml/2006/table">
            <a:tbl>
              <a:tblPr firstRow="1" bandRow="1">
                <a:tableStyleId>{5C22544A-7EE6-4342-B048-85BDC9FD1C3A}</a:tableStyleId>
              </a:tblPr>
              <a:tblGrid>
                <a:gridCol w="2143140"/>
                <a:gridCol w="4071966"/>
                <a:gridCol w="1214446"/>
                <a:gridCol w="1376745"/>
              </a:tblGrid>
              <a:tr h="273390">
                <a:tc gridSpan="4">
                  <a:txBody>
                    <a:bodyPr/>
                    <a:lstStyle/>
                    <a:p>
                      <a:r>
                        <a:rPr lang="ru-RU" sz="1300" b="1" cap="none" spc="0" dirty="0" smtClean="0">
                          <a:ln>
                            <a:noFill/>
                          </a:ln>
                          <a:solidFill>
                            <a:schemeClr val="tx1"/>
                          </a:solidFill>
                          <a:effectLst/>
                          <a:latin typeface="Times New Roman" pitchFamily="18" charset="0"/>
                          <a:cs typeface="Times New Roman" pitchFamily="18" charset="0"/>
                        </a:rPr>
                        <a:t>Среднее профессиональное образование Средняя военно-специальная подготовка</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73390">
                <a:tc gridSpan="4">
                  <a:txBody>
                    <a:bodyPr/>
                    <a:lstStyle/>
                    <a:p>
                      <a:r>
                        <a:rPr lang="ru-RU" sz="1300" b="1" cap="none" spc="0" dirty="0" smtClean="0">
                          <a:ln>
                            <a:noFill/>
                          </a:ln>
                          <a:solidFill>
                            <a:srgbClr val="FF0000"/>
                          </a:solidFill>
                          <a:effectLst/>
                          <a:latin typeface="Times New Roman" pitchFamily="18" charset="0"/>
                          <a:cs typeface="Times New Roman" pitchFamily="18" charset="0"/>
                        </a:rPr>
                        <a:t>15.00.00</a:t>
                      </a:r>
                      <a:r>
                        <a:rPr lang="ru-RU" sz="1300" b="1" cap="none" spc="0" dirty="0" smtClean="0">
                          <a:ln>
                            <a:noFill/>
                          </a:ln>
                          <a:solidFill>
                            <a:schemeClr val="tx1"/>
                          </a:solidFill>
                          <a:effectLst/>
                          <a:latin typeface="Times New Roman" pitchFamily="18" charset="0"/>
                          <a:cs typeface="Times New Roman" pitchFamily="18" charset="0"/>
                        </a:rPr>
                        <a:t> Машиностроение</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165419">
                <a:tc rowSpan="3">
                  <a:txBody>
                    <a:bodyPr/>
                    <a:lstStyle/>
                    <a:p>
                      <a:r>
                        <a:rPr lang="ru-RU" sz="1300" kern="1200" dirty="0" smtClean="0">
                          <a:solidFill>
                            <a:srgbClr val="FF0000"/>
                          </a:solidFill>
                          <a:latin typeface="Times New Roman" pitchFamily="18" charset="0"/>
                          <a:ea typeface="+mn-ea"/>
                          <a:cs typeface="Times New Roman" pitchFamily="18" charset="0"/>
                        </a:rPr>
                        <a:t>15.02.04</a:t>
                      </a:r>
                      <a:r>
                        <a:rPr lang="ru-RU" sz="1300" b="0" kern="1200" dirty="0" smtClean="0">
                          <a:solidFill>
                            <a:schemeClr val="dk1"/>
                          </a:solidFill>
                          <a:latin typeface="Times New Roman" pitchFamily="18" charset="0"/>
                          <a:ea typeface="+mn-ea"/>
                          <a:cs typeface="Times New Roman" pitchFamily="18" charset="0"/>
                        </a:rPr>
                        <a:t> </a:t>
                      </a:r>
                      <a:r>
                        <a:rPr lang="ru-RU" sz="1300" kern="1200" dirty="0" smtClean="0">
                          <a:solidFill>
                            <a:schemeClr val="dk1"/>
                          </a:solidFill>
                          <a:latin typeface="Times New Roman" pitchFamily="18" charset="0"/>
                          <a:ea typeface="+mn-ea"/>
                          <a:cs typeface="Times New Roman" pitchFamily="18" charset="0"/>
                        </a:rPr>
                        <a:t>Специальные машины и устройства</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Эксплуатация, ремонт и хранение ракетного и артиллерийского вооружения</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r>
                        <a:rPr lang="ru-RU" sz="1300" b="0" kern="1200" dirty="0" smtClean="0">
                          <a:solidFill>
                            <a:schemeClr val="dk1"/>
                          </a:solidFill>
                          <a:latin typeface="Times New Roman" pitchFamily="18" charset="0"/>
                          <a:ea typeface="+mn-ea"/>
                          <a:cs typeface="Times New Roman" pitchFamily="18" charset="0"/>
                        </a:rPr>
                        <a:t>Техник</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r>
                        <a:rPr lang="ru-RU" sz="1300" b="0" cap="none" spc="0" dirty="0" smtClean="0">
                          <a:ln>
                            <a:noFill/>
                          </a:ln>
                          <a:solidFill>
                            <a:schemeClr val="tx1"/>
                          </a:solidFill>
                          <a:effectLst/>
                          <a:latin typeface="Times New Roman" pitchFamily="18" charset="0"/>
                          <a:cs typeface="Times New Roman" pitchFamily="18" charset="0"/>
                        </a:rPr>
                        <a:t>На </a:t>
                      </a:r>
                      <a:r>
                        <a:rPr lang="ru-RU" sz="1300" b="0" cap="none" spc="0" dirty="0" err="1" smtClean="0">
                          <a:ln>
                            <a:noFill/>
                          </a:ln>
                          <a:solidFill>
                            <a:schemeClr val="tx1"/>
                          </a:solidFill>
                          <a:effectLst/>
                          <a:latin typeface="Times New Roman" pitchFamily="18" charset="0"/>
                          <a:cs typeface="Times New Roman" pitchFamily="18" charset="0"/>
                        </a:rPr>
                        <a:t>общедоступ-ной</a:t>
                      </a:r>
                      <a:r>
                        <a:rPr lang="ru-RU" sz="1300" b="0" cap="none" spc="0" dirty="0" smtClean="0">
                          <a:ln>
                            <a:noFill/>
                          </a:ln>
                          <a:solidFill>
                            <a:schemeClr val="tx1"/>
                          </a:solidFill>
                          <a:effectLst/>
                          <a:latin typeface="Times New Roman" pitchFamily="18" charset="0"/>
                          <a:cs typeface="Times New Roman" pitchFamily="18" charset="0"/>
                        </a:rPr>
                        <a:t> основе (</a:t>
                      </a:r>
                      <a:r>
                        <a:rPr lang="ru-RU" sz="1300" b="0" cap="none" spc="0" dirty="0" err="1" smtClean="0">
                          <a:ln>
                            <a:noFill/>
                          </a:ln>
                          <a:solidFill>
                            <a:schemeClr val="tx1"/>
                          </a:solidFill>
                          <a:effectLst/>
                          <a:latin typeface="Times New Roman" pitchFamily="18" charset="0"/>
                          <a:cs typeface="Times New Roman" pitchFamily="18" charset="0"/>
                        </a:rPr>
                        <a:t>кон-курс</a:t>
                      </a:r>
                      <a:r>
                        <a:rPr lang="ru-RU" sz="1300" b="0" cap="none" spc="0" dirty="0" smtClean="0">
                          <a:ln>
                            <a:noFill/>
                          </a:ln>
                          <a:solidFill>
                            <a:schemeClr val="tx1"/>
                          </a:solidFill>
                          <a:effectLst/>
                          <a:latin typeface="Times New Roman" pitchFamily="18" charset="0"/>
                          <a:cs typeface="Times New Roman" pitchFamily="18" charset="0"/>
                        </a:rPr>
                        <a:t> аттестатов)</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5420">
                <a:tc vMerge="1">
                  <a:txBody>
                    <a:bodyPr/>
                    <a:lstStyle/>
                    <a:p>
                      <a:endParaRPr lang="ru-RU"/>
                    </a:p>
                  </a:txBody>
                  <a:tcPr/>
                </a:tc>
                <a:tc>
                  <a:txBody>
                    <a:bodyPr/>
                    <a:lstStyle/>
                    <a:p>
                      <a:r>
                        <a:rPr lang="ru-RU" sz="1300" kern="1200" dirty="0" smtClean="0">
                          <a:solidFill>
                            <a:schemeClr val="dk1"/>
                          </a:solidFill>
                          <a:latin typeface="Times New Roman" pitchFamily="18" charset="0"/>
                          <a:ea typeface="+mn-ea"/>
                          <a:cs typeface="Times New Roman" pitchFamily="18" charset="0"/>
                        </a:rPr>
                        <a:t>Эксплуатация, ремонт и хранение ракет и боеприпасов</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a:p>
                  </a:txBody>
                  <a:tcPr/>
                </a:tc>
                <a:tc vMerge="1">
                  <a:txBody>
                    <a:bodyPr/>
                    <a:lstStyle/>
                    <a:p>
                      <a:endParaRPr lang="ru-RU"/>
                    </a:p>
                  </a:txBody>
                  <a:tcPr/>
                </a:tc>
              </a:tr>
              <a:tr h="594047">
                <a:tc vMerge="1">
                  <a:txBody>
                    <a:bodyPr/>
                    <a:lstStyle/>
                    <a:p>
                      <a:endParaRPr lang="ru-RU"/>
                    </a:p>
                  </a:txBody>
                  <a:tcPr/>
                </a:tc>
                <a:tc>
                  <a:txBody>
                    <a:bodyPr/>
                    <a:lstStyle/>
                    <a:p>
                      <a:r>
                        <a:rPr lang="ru-RU" sz="1300" kern="1200" dirty="0" smtClean="0">
                          <a:solidFill>
                            <a:schemeClr val="dk1"/>
                          </a:solidFill>
                          <a:latin typeface="Times New Roman" pitchFamily="18" charset="0"/>
                          <a:ea typeface="+mn-ea"/>
                          <a:cs typeface="Times New Roman" pitchFamily="18" charset="0"/>
                        </a:rPr>
                        <a:t>Ремонт и хранение радиолокационных станций и радиотехнических средств</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dirty="0"/>
                    </a:p>
                  </a:txBody>
                  <a:tcPr/>
                </a:tc>
                <a:tc vMerge="1">
                  <a:txBody>
                    <a:bodyPr/>
                    <a:lstStyle/>
                    <a:p>
                      <a:endParaRPr lang="ru-RU"/>
                    </a:p>
                  </a:txBody>
                  <a:tcPr/>
                </a:tc>
              </a:tr>
              <a:tr h="243856">
                <a:tc gridSpan="4">
                  <a:txBody>
                    <a:bodyPr/>
                    <a:lstStyle/>
                    <a:p>
                      <a:r>
                        <a:rPr lang="ru-RU" sz="1300" b="1" cap="none" spc="0" dirty="0" smtClean="0">
                          <a:ln>
                            <a:noFill/>
                          </a:ln>
                          <a:solidFill>
                            <a:srgbClr val="FF0000"/>
                          </a:solidFill>
                          <a:effectLst/>
                          <a:latin typeface="Times New Roman" pitchFamily="18" charset="0"/>
                          <a:cs typeface="Times New Roman" pitchFamily="18" charset="0"/>
                        </a:rPr>
                        <a:t>11.00.00 </a:t>
                      </a:r>
                      <a:r>
                        <a:rPr lang="ru-RU" sz="1300" b="1" cap="none" spc="0" dirty="0" smtClean="0">
                          <a:ln>
                            <a:noFill/>
                          </a:ln>
                          <a:solidFill>
                            <a:schemeClr val="tx1"/>
                          </a:solidFill>
                          <a:effectLst/>
                          <a:latin typeface="Times New Roman" pitchFamily="18" charset="0"/>
                          <a:cs typeface="Times New Roman" pitchFamily="18" charset="0"/>
                        </a:rPr>
                        <a:t>Электротехника, радиотехника и системы связи</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28628">
                <a:tc>
                  <a:txBody>
                    <a:bodyPr/>
                    <a:lstStyle/>
                    <a:p>
                      <a:r>
                        <a:rPr lang="ru-RU" sz="1300" b="0" kern="1200" dirty="0" smtClean="0">
                          <a:solidFill>
                            <a:srgbClr val="FF0000"/>
                          </a:solidFill>
                          <a:latin typeface="Times New Roman" pitchFamily="18" charset="0"/>
                          <a:ea typeface="+mn-ea"/>
                          <a:cs typeface="Times New Roman" pitchFamily="18" charset="0"/>
                        </a:rPr>
                        <a:t>11.02.16</a:t>
                      </a:r>
                      <a:r>
                        <a:rPr lang="ru-RU" sz="1300" b="1" kern="1200" dirty="0" smtClean="0">
                          <a:solidFill>
                            <a:schemeClr val="dk1"/>
                          </a:solidFill>
                          <a:latin typeface="Times New Roman" pitchFamily="18" charset="0"/>
                          <a:ea typeface="+mn-ea"/>
                          <a:cs typeface="Times New Roman" pitchFamily="18" charset="0"/>
                        </a:rPr>
                        <a:t> </a:t>
                      </a:r>
                      <a:r>
                        <a:rPr lang="ru-RU" sz="1300" kern="1200" dirty="0" smtClean="0">
                          <a:solidFill>
                            <a:schemeClr val="dk1"/>
                          </a:solidFill>
                          <a:latin typeface="Times New Roman" pitchFamily="18" charset="0"/>
                          <a:ea typeface="+mn-ea"/>
                          <a:cs typeface="Times New Roman" pitchFamily="18" charset="0"/>
                        </a:rPr>
                        <a:t>Техническое обслуживание и ремонт радиоэлектронной техники (по отраслям)</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ru-RU" sz="1200" dirty="0">
                          <a:latin typeface="Times New Roman"/>
                          <a:ea typeface="Times New Roman"/>
                          <a:cs typeface="Times New Roman"/>
                        </a:rPr>
                        <a:t>Ремонт и хранение радиолокационных станций и радиотехнических средств</a:t>
                      </a:r>
                      <a:endParaRPr lang="ru-RU" sz="1100" dirty="0">
                        <a:latin typeface="Calibri"/>
                        <a:ea typeface="Calibri"/>
                        <a:cs typeface="Times New Roman"/>
                      </a:endParaRPr>
                    </a:p>
                  </a:txBody>
                  <a:tcPr marL="66675" marR="666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Специалист по электронным приборам и устройствам</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b="0" cap="none" spc="0" dirty="0" smtClean="0">
                          <a:ln>
                            <a:noFill/>
                          </a:ln>
                          <a:solidFill>
                            <a:schemeClr val="tx1"/>
                          </a:solidFill>
                          <a:effectLst/>
                          <a:latin typeface="Times New Roman" pitchFamily="18" charset="0"/>
                          <a:cs typeface="Times New Roman" pitchFamily="18" charset="0"/>
                        </a:rPr>
                        <a:t>На </a:t>
                      </a:r>
                      <a:r>
                        <a:rPr lang="ru-RU" sz="1300" b="0" cap="none" spc="0" dirty="0" err="1" smtClean="0">
                          <a:ln>
                            <a:noFill/>
                          </a:ln>
                          <a:solidFill>
                            <a:schemeClr val="tx1"/>
                          </a:solidFill>
                          <a:effectLst/>
                          <a:latin typeface="Times New Roman" pitchFamily="18" charset="0"/>
                          <a:cs typeface="Times New Roman" pitchFamily="18" charset="0"/>
                        </a:rPr>
                        <a:t>общедоступ-ной</a:t>
                      </a:r>
                      <a:r>
                        <a:rPr lang="ru-RU" sz="1300" b="0" cap="none" spc="0" dirty="0" smtClean="0">
                          <a:ln>
                            <a:noFill/>
                          </a:ln>
                          <a:solidFill>
                            <a:schemeClr val="tx1"/>
                          </a:solidFill>
                          <a:effectLst/>
                          <a:latin typeface="Times New Roman" pitchFamily="18" charset="0"/>
                          <a:cs typeface="Times New Roman" pitchFamily="18" charset="0"/>
                        </a:rPr>
                        <a:t> основе (</a:t>
                      </a:r>
                      <a:r>
                        <a:rPr lang="ru-RU" sz="1300" b="0" cap="none" spc="0" dirty="0" err="1" smtClean="0">
                          <a:ln>
                            <a:noFill/>
                          </a:ln>
                          <a:solidFill>
                            <a:schemeClr val="tx1"/>
                          </a:solidFill>
                          <a:effectLst/>
                          <a:latin typeface="Times New Roman" pitchFamily="18" charset="0"/>
                          <a:cs typeface="Times New Roman" pitchFamily="18" charset="0"/>
                        </a:rPr>
                        <a:t>кон-курс</a:t>
                      </a:r>
                      <a:r>
                        <a:rPr lang="ru-RU" sz="1300" b="0" cap="none" spc="0" dirty="0" smtClean="0">
                          <a:ln>
                            <a:noFill/>
                          </a:ln>
                          <a:solidFill>
                            <a:schemeClr val="tx1"/>
                          </a:solidFill>
                          <a:effectLst/>
                          <a:latin typeface="Times New Roman" pitchFamily="18" charset="0"/>
                          <a:cs typeface="Times New Roman" pitchFamily="18" charset="0"/>
                        </a:rPr>
                        <a:t> аттестатов)</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5752">
                <a:tc gridSpan="4">
                  <a:txBody>
                    <a:bodyPr/>
                    <a:lstStyle/>
                    <a:p>
                      <a:r>
                        <a:rPr lang="ru-RU" sz="1300" b="1" cap="none" spc="0" dirty="0" smtClean="0">
                          <a:ln>
                            <a:noFill/>
                          </a:ln>
                          <a:solidFill>
                            <a:schemeClr val="tx1"/>
                          </a:solidFill>
                          <a:effectLst/>
                          <a:latin typeface="Times New Roman" pitchFamily="18" charset="0"/>
                          <a:cs typeface="Times New Roman" pitchFamily="18" charset="0"/>
                        </a:rPr>
                        <a:t>ОМСКИЙ АВТОБРОНЕТАНКОВЫЙ ИНЖЕНЕРНЫЙ ИНСТИТУТ</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10506">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1" cap="none" spc="0" dirty="0" smtClean="0">
                          <a:ln>
                            <a:noFill/>
                          </a:ln>
                          <a:solidFill>
                            <a:schemeClr val="tx1"/>
                          </a:solidFill>
                          <a:effectLst/>
                          <a:latin typeface="Times New Roman" pitchFamily="18" charset="0"/>
                          <a:cs typeface="Times New Roman" pitchFamily="18" charset="0"/>
                        </a:rPr>
                        <a:t>Высшее образование             Полная военно-специальная подготовка</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78136">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1" cap="none" spc="0" dirty="0" smtClean="0">
                          <a:ln>
                            <a:noFill/>
                          </a:ln>
                          <a:solidFill>
                            <a:srgbClr val="FF0000"/>
                          </a:solidFill>
                          <a:effectLst/>
                          <a:latin typeface="Times New Roman" pitchFamily="18" charset="0"/>
                          <a:cs typeface="Times New Roman" pitchFamily="18" charset="0"/>
                        </a:rPr>
                        <a:t>23.00.00</a:t>
                      </a:r>
                      <a:r>
                        <a:rPr lang="ru-RU" sz="1300" b="1" cap="none" spc="0" dirty="0" smtClean="0">
                          <a:ln>
                            <a:noFill/>
                          </a:ln>
                          <a:solidFill>
                            <a:schemeClr val="tx1"/>
                          </a:solidFill>
                          <a:effectLst/>
                          <a:latin typeface="Times New Roman" pitchFamily="18" charset="0"/>
                          <a:cs typeface="Times New Roman" pitchFamily="18" charset="0"/>
                        </a:rPr>
                        <a:t> Техника и технологии наземного транспорта</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7200">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kern="1200" dirty="0" smtClean="0">
                          <a:solidFill>
                            <a:srgbClr val="FF0000"/>
                          </a:solidFill>
                          <a:latin typeface="Times New Roman" pitchFamily="18" charset="0"/>
                          <a:ea typeface="+mn-ea"/>
                          <a:cs typeface="Times New Roman" pitchFamily="18" charset="0"/>
                        </a:rPr>
                        <a:t>23.05.02</a:t>
                      </a:r>
                      <a:r>
                        <a:rPr lang="ru-RU" sz="1300" kern="1200" dirty="0" smtClean="0">
                          <a:solidFill>
                            <a:schemeClr val="dk1"/>
                          </a:solidFill>
                          <a:latin typeface="Times New Roman" pitchFamily="18" charset="0"/>
                          <a:ea typeface="+mn-ea"/>
                          <a:cs typeface="Times New Roman" pitchFamily="18" charset="0"/>
                        </a:rPr>
                        <a:t> Транспортные средства специального назначения</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Танкотехническое обеспечение войск. Специализации:</a:t>
                      </a:r>
                      <a:r>
                        <a:rPr lang="ru-RU" sz="1300" kern="1200" baseline="0" dirty="0" smtClean="0">
                          <a:solidFill>
                            <a:schemeClr val="dk1"/>
                          </a:solidFill>
                          <a:latin typeface="Times New Roman" pitchFamily="18" charset="0"/>
                          <a:ea typeface="+mn-ea"/>
                          <a:cs typeface="Times New Roman" pitchFamily="18" charset="0"/>
                        </a:rPr>
                        <a:t> - </a:t>
                      </a:r>
                      <a:r>
                        <a:rPr lang="ru-RU" sz="1300" kern="1200" dirty="0" smtClean="0">
                          <a:solidFill>
                            <a:schemeClr val="dk1"/>
                          </a:solidFill>
                          <a:latin typeface="Times New Roman" pitchFamily="18" charset="0"/>
                          <a:ea typeface="+mn-ea"/>
                          <a:cs typeface="Times New Roman" pitchFamily="18" charset="0"/>
                        </a:rPr>
                        <a:t>танкотехническое обеспечение ВДВ; - эксплуатация и ремонт </a:t>
                      </a:r>
                      <a:r>
                        <a:rPr lang="ru-RU" sz="1300" kern="1200" dirty="0" err="1" smtClean="0">
                          <a:solidFill>
                            <a:schemeClr val="dk1"/>
                          </a:solidFill>
                          <a:latin typeface="Times New Roman" pitchFamily="18" charset="0"/>
                          <a:ea typeface="+mn-ea"/>
                          <a:cs typeface="Times New Roman" pitchFamily="18" charset="0"/>
                        </a:rPr>
                        <a:t>электро</a:t>
                      </a:r>
                      <a:r>
                        <a:rPr lang="ru-RU" sz="1300" kern="1200" dirty="0" smtClean="0">
                          <a:solidFill>
                            <a:schemeClr val="dk1"/>
                          </a:solidFill>
                          <a:latin typeface="Times New Roman" pitchFamily="18" charset="0"/>
                          <a:ea typeface="+mn-ea"/>
                          <a:cs typeface="Times New Roman" pitchFamily="18" charset="0"/>
                        </a:rPr>
                        <a:t>- и спецоборудования и автоматики бронетанковой техники</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lang="ru-RU" sz="1300" b="0" cap="none" spc="0" dirty="0" smtClean="0">
                          <a:ln>
                            <a:noFill/>
                          </a:ln>
                          <a:solidFill>
                            <a:schemeClr val="tx1"/>
                          </a:solidFill>
                          <a:effectLst/>
                          <a:latin typeface="Times New Roman" pitchFamily="18" charset="0"/>
                          <a:cs typeface="Times New Roman" pitchFamily="18" charset="0"/>
                        </a:rPr>
                        <a:t>Инженер</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lang="ru-RU" sz="1300" b="0" kern="1200" dirty="0" smtClean="0">
                          <a:solidFill>
                            <a:schemeClr val="dk1"/>
                          </a:solidFill>
                          <a:latin typeface="Times New Roman" pitchFamily="18" charset="0"/>
                          <a:ea typeface="+mn-ea"/>
                          <a:cs typeface="Times New Roman" pitchFamily="18" charset="0"/>
                        </a:rPr>
                        <a:t>Математика, русский язык, физика или информатика</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28600">
                <a:tc vMerge="1">
                  <a:txBody>
                    <a:bodyPr/>
                    <a:lstStyle/>
                    <a:p>
                      <a:endParaRPr lang="ru-RU"/>
                    </a:p>
                  </a:txBody>
                  <a:tcPr/>
                </a:tc>
                <a:tc>
                  <a:txBody>
                    <a:bodyPr/>
                    <a:lstStyle/>
                    <a:p>
                      <a:r>
                        <a:rPr lang="ru-RU" sz="1300" kern="1200" dirty="0" err="1" smtClean="0">
                          <a:solidFill>
                            <a:schemeClr val="dk1"/>
                          </a:solidFill>
                          <a:latin typeface="Times New Roman" pitchFamily="18" charset="0"/>
                          <a:ea typeface="+mn-ea"/>
                          <a:cs typeface="Times New Roman" pitchFamily="18" charset="0"/>
                        </a:rPr>
                        <a:t>Автотехническое</a:t>
                      </a:r>
                      <a:r>
                        <a:rPr lang="ru-RU" sz="1300" kern="1200" dirty="0" smtClean="0">
                          <a:solidFill>
                            <a:schemeClr val="dk1"/>
                          </a:solidFill>
                          <a:latin typeface="Times New Roman" pitchFamily="18" charset="0"/>
                          <a:ea typeface="+mn-ea"/>
                          <a:cs typeface="Times New Roman" pitchFamily="18" charset="0"/>
                        </a:rPr>
                        <a:t> обеспечение войск. Специализации:</a:t>
                      </a:r>
                      <a:r>
                        <a:rPr lang="ru-RU" sz="1300" kern="1200" baseline="0" dirty="0" smtClean="0">
                          <a:solidFill>
                            <a:schemeClr val="dk1"/>
                          </a:solidFill>
                          <a:latin typeface="Times New Roman" pitchFamily="18" charset="0"/>
                          <a:ea typeface="+mn-ea"/>
                          <a:cs typeface="Times New Roman" pitchFamily="18" charset="0"/>
                        </a:rPr>
                        <a:t> - </a:t>
                      </a:r>
                      <a:r>
                        <a:rPr lang="ru-RU" sz="1300" kern="1200" dirty="0" err="1" smtClean="0">
                          <a:solidFill>
                            <a:schemeClr val="dk1"/>
                          </a:solidFill>
                          <a:latin typeface="Times New Roman" pitchFamily="18" charset="0"/>
                          <a:ea typeface="+mn-ea"/>
                          <a:cs typeface="Times New Roman" pitchFamily="18" charset="0"/>
                        </a:rPr>
                        <a:t>автотехническое</a:t>
                      </a:r>
                      <a:r>
                        <a:rPr lang="ru-RU" sz="1300" kern="1200" dirty="0" smtClean="0">
                          <a:solidFill>
                            <a:schemeClr val="dk1"/>
                          </a:solidFill>
                          <a:latin typeface="Times New Roman" pitchFamily="18" charset="0"/>
                          <a:ea typeface="+mn-ea"/>
                          <a:cs typeface="Times New Roman" pitchFamily="18" charset="0"/>
                        </a:rPr>
                        <a:t> обеспечение ВДВ;</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a:p>
                  </a:txBody>
                  <a:tcPr/>
                </a:tc>
                <a:tc vMerge="1">
                  <a:txBody>
                    <a:bodyPr/>
                    <a:lstStyle/>
                    <a:p>
                      <a:endParaRPr lang="ru-RU"/>
                    </a:p>
                  </a:txBody>
                  <a:tcPr/>
                </a:tc>
              </a:tr>
            </a:tbl>
          </a:graphicData>
        </a:graphic>
      </p:graphicFrame>
      <p:pic>
        <p:nvPicPr>
          <p:cNvPr id="6146" name="Picture 2"/>
          <p:cNvPicPr>
            <a:picLocks noChangeAspect="1" noChangeArrowheads="1"/>
          </p:cNvPicPr>
          <p:nvPr/>
        </p:nvPicPr>
        <p:blipFill>
          <a:blip r:embed="rId5"/>
          <a:srcRect/>
          <a:stretch>
            <a:fillRect/>
          </a:stretch>
        </p:blipFill>
        <p:spPr bwMode="auto">
          <a:xfrm>
            <a:off x="8718577" y="0"/>
            <a:ext cx="776288" cy="98609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74295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ВОЕННАЯ АКАДЕМИЯ МАТЕРИАЛЬНО-ТЕХНИЧЕСКОГО ОБЕСПЕЧЕНИЯ им. ГЕНЕРАЛА АРМИИ А.В. ХРУЛЕВА </a:t>
            </a:r>
          </a:p>
        </p:txBody>
      </p:sp>
      <p:graphicFrame>
        <p:nvGraphicFramePr>
          <p:cNvPr id="15" name="Таблица 14"/>
          <p:cNvGraphicFramePr>
            <a:graphicFrameLocks noGrp="1"/>
          </p:cNvGraphicFramePr>
          <p:nvPr/>
        </p:nvGraphicFramePr>
        <p:xfrm>
          <a:off x="717521" y="1028682"/>
          <a:ext cx="8806297" cy="1554480"/>
        </p:xfrm>
        <a:graphic>
          <a:graphicData uri="http://schemas.openxmlformats.org/drawingml/2006/table">
            <a:tbl>
              <a:tblPr firstRow="1" bandRow="1">
                <a:tableStyleId>{5C22544A-7EE6-4342-B048-85BDC9FD1C3A}</a:tableStyleId>
              </a:tblPr>
              <a:tblGrid>
                <a:gridCol w="2143140"/>
                <a:gridCol w="4071966"/>
                <a:gridCol w="1214446"/>
                <a:gridCol w="1376745"/>
              </a:tblGrid>
              <a:tr h="273390">
                <a:tc gridSpan="4">
                  <a:txBody>
                    <a:bodyPr/>
                    <a:lstStyle/>
                    <a:p>
                      <a:r>
                        <a:rPr lang="ru-RU" sz="1300" b="1" cap="none" spc="0" dirty="0" smtClean="0">
                          <a:ln>
                            <a:noFill/>
                          </a:ln>
                          <a:solidFill>
                            <a:schemeClr val="tx1"/>
                          </a:solidFill>
                          <a:effectLst/>
                          <a:latin typeface="Times New Roman" pitchFamily="18" charset="0"/>
                          <a:cs typeface="Times New Roman" pitchFamily="18" charset="0"/>
                        </a:rPr>
                        <a:t>Среднее профессиональное образование Средняя военно-специальная подготовка</a:t>
                      </a:r>
                      <a:endParaRPr lang="ru-RU" sz="1300" b="1"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73390">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1" cap="none" spc="0" dirty="0" smtClean="0">
                          <a:ln>
                            <a:noFill/>
                          </a:ln>
                          <a:solidFill>
                            <a:srgbClr val="FF0000"/>
                          </a:solidFill>
                          <a:effectLst/>
                          <a:latin typeface="Times New Roman" pitchFamily="18" charset="0"/>
                          <a:cs typeface="Times New Roman" pitchFamily="18" charset="0"/>
                        </a:rPr>
                        <a:t>23.00.00</a:t>
                      </a:r>
                      <a:r>
                        <a:rPr lang="ru-RU" sz="1300" b="1" cap="none" spc="0" dirty="0" smtClean="0">
                          <a:ln>
                            <a:noFill/>
                          </a:ln>
                          <a:solidFill>
                            <a:schemeClr val="tx1"/>
                          </a:solidFill>
                          <a:effectLst/>
                          <a:latin typeface="Times New Roman" pitchFamily="18" charset="0"/>
                          <a:cs typeface="Times New Roman" pitchFamily="18" charset="0"/>
                        </a:rPr>
                        <a:t> Техника и технологии наземного транспорта</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441960">
                <a:tc rowSpan="2">
                  <a:txBody>
                    <a:bodyPr/>
                    <a:lstStyle/>
                    <a:p>
                      <a:r>
                        <a:rPr lang="ru-RU" sz="1300" kern="1200" dirty="0" smtClean="0">
                          <a:solidFill>
                            <a:srgbClr val="FF0000"/>
                          </a:solidFill>
                          <a:latin typeface="Times New Roman" pitchFamily="18" charset="0"/>
                          <a:ea typeface="+mn-ea"/>
                          <a:cs typeface="Times New Roman" pitchFamily="18" charset="0"/>
                        </a:rPr>
                        <a:t>23.02.07</a:t>
                      </a:r>
                      <a:r>
                        <a:rPr lang="ru-RU" sz="1300" b="0" kern="1200" dirty="0" smtClean="0">
                          <a:solidFill>
                            <a:schemeClr val="dk1"/>
                          </a:solidFill>
                          <a:latin typeface="Times New Roman" pitchFamily="18" charset="0"/>
                          <a:ea typeface="+mn-ea"/>
                          <a:cs typeface="Times New Roman" pitchFamily="18" charset="0"/>
                        </a:rPr>
                        <a:t> </a:t>
                      </a:r>
                      <a:r>
                        <a:rPr lang="ru-RU" sz="1300" kern="1200" dirty="0" smtClean="0">
                          <a:solidFill>
                            <a:schemeClr val="dk1"/>
                          </a:solidFill>
                          <a:latin typeface="Times New Roman" pitchFamily="18" charset="0"/>
                          <a:ea typeface="+mn-ea"/>
                          <a:cs typeface="Times New Roman" pitchFamily="18" charset="0"/>
                        </a:rPr>
                        <a:t>Техническое обслуживание и ремонт двигателей, систем и агрегатов автомобилей</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ru-RU" sz="1300" kern="1200" dirty="0" smtClean="0">
                          <a:solidFill>
                            <a:schemeClr val="dk1"/>
                          </a:solidFill>
                          <a:latin typeface="Times New Roman" pitchFamily="18" charset="0"/>
                          <a:ea typeface="+mn-ea"/>
                          <a:cs typeface="Times New Roman" pitchFamily="18" charset="0"/>
                        </a:rPr>
                        <a:t>Эксплуатация, ремонт и хранение бронетанкового вооружения и техники</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lang="ru-RU" sz="1300" b="0" kern="1200" dirty="0" smtClean="0">
                          <a:solidFill>
                            <a:schemeClr val="dk1"/>
                          </a:solidFill>
                          <a:latin typeface="Times New Roman" pitchFamily="18" charset="0"/>
                          <a:ea typeface="+mn-ea"/>
                          <a:cs typeface="Times New Roman" pitchFamily="18" charset="0"/>
                        </a:rPr>
                        <a:t>Специалист</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lang="ru-RU" sz="1300" b="0" cap="none" spc="0" dirty="0" smtClean="0">
                          <a:ln>
                            <a:noFill/>
                          </a:ln>
                          <a:solidFill>
                            <a:schemeClr val="tx1"/>
                          </a:solidFill>
                          <a:effectLst/>
                          <a:latin typeface="Times New Roman" pitchFamily="18" charset="0"/>
                          <a:cs typeface="Times New Roman" pitchFamily="18" charset="0"/>
                        </a:rPr>
                        <a:t>На </a:t>
                      </a:r>
                      <a:r>
                        <a:rPr lang="ru-RU" sz="1300" b="0" cap="none" spc="0" dirty="0" err="1" smtClean="0">
                          <a:ln>
                            <a:noFill/>
                          </a:ln>
                          <a:solidFill>
                            <a:schemeClr val="tx1"/>
                          </a:solidFill>
                          <a:effectLst/>
                          <a:latin typeface="Times New Roman" pitchFamily="18" charset="0"/>
                          <a:cs typeface="Times New Roman" pitchFamily="18" charset="0"/>
                        </a:rPr>
                        <a:t>общедоступ-ной</a:t>
                      </a:r>
                      <a:r>
                        <a:rPr lang="ru-RU" sz="1300" b="0" cap="none" spc="0" dirty="0" smtClean="0">
                          <a:ln>
                            <a:noFill/>
                          </a:ln>
                          <a:solidFill>
                            <a:schemeClr val="tx1"/>
                          </a:solidFill>
                          <a:effectLst/>
                          <a:latin typeface="Times New Roman" pitchFamily="18" charset="0"/>
                          <a:cs typeface="Times New Roman" pitchFamily="18" charset="0"/>
                        </a:rPr>
                        <a:t> основе (</a:t>
                      </a:r>
                      <a:r>
                        <a:rPr lang="ru-RU" sz="1300" b="0" cap="none" spc="0" dirty="0" err="1" smtClean="0">
                          <a:ln>
                            <a:noFill/>
                          </a:ln>
                          <a:solidFill>
                            <a:schemeClr val="tx1"/>
                          </a:solidFill>
                          <a:effectLst/>
                          <a:latin typeface="Times New Roman" pitchFamily="18" charset="0"/>
                          <a:cs typeface="Times New Roman" pitchFamily="18" charset="0"/>
                        </a:rPr>
                        <a:t>кон-курс</a:t>
                      </a:r>
                      <a:r>
                        <a:rPr lang="ru-RU" sz="1300" b="0" cap="none" spc="0" dirty="0" smtClean="0">
                          <a:ln>
                            <a:noFill/>
                          </a:ln>
                          <a:solidFill>
                            <a:schemeClr val="tx1"/>
                          </a:solidFill>
                          <a:effectLst/>
                          <a:latin typeface="Times New Roman" pitchFamily="18" charset="0"/>
                          <a:cs typeface="Times New Roman" pitchFamily="18" charset="0"/>
                        </a:rPr>
                        <a:t> аттестатов)</a:t>
                      </a:r>
                      <a:endParaRPr lang="ru-RU" sz="1300" b="0" cap="none" spc="0" dirty="0">
                        <a:ln>
                          <a:noFill/>
                        </a:ln>
                        <a:solidFill>
                          <a:schemeClr val="tx1"/>
                        </a:solidFill>
                        <a:effectLst/>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41960">
                <a:tc vMerge="1">
                  <a:txBody>
                    <a:bodyPr/>
                    <a:lstStyle/>
                    <a:p>
                      <a:endParaRPr lang="ru-RU"/>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kern="1200" dirty="0" smtClean="0">
                          <a:solidFill>
                            <a:schemeClr val="dk1"/>
                          </a:solidFill>
                          <a:latin typeface="Times New Roman" pitchFamily="18" charset="0"/>
                          <a:ea typeface="+mn-ea"/>
                          <a:cs typeface="Times New Roman" pitchFamily="18" charset="0"/>
                        </a:rPr>
                        <a:t>Эксплуатация, ремонт и хранение автомобильного вооружения и техники</a:t>
                      </a:r>
                      <a:endParaRPr lang="ru-RU" sz="1300" b="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a:p>
                  </a:txBody>
                  <a:tcPr/>
                </a:tc>
                <a:tc vMerge="1">
                  <a:txBody>
                    <a:bodyPr/>
                    <a:lstStyle/>
                    <a:p>
                      <a:endParaRPr lang="ru-RU"/>
                    </a:p>
                  </a:txBody>
                  <a:tcPr/>
                </a:tc>
              </a:tr>
            </a:tbl>
          </a:graphicData>
        </a:graphic>
      </p:graphicFrame>
      <p:pic>
        <p:nvPicPr>
          <p:cNvPr id="7170" name="Picture 2"/>
          <p:cNvPicPr>
            <a:picLocks noChangeAspect="1" noChangeArrowheads="1"/>
          </p:cNvPicPr>
          <p:nvPr/>
        </p:nvPicPr>
        <p:blipFill>
          <a:blip r:embed="rId5"/>
          <a:srcRect/>
          <a:stretch>
            <a:fillRect/>
          </a:stretch>
        </p:blipFill>
        <p:spPr bwMode="auto">
          <a:xfrm>
            <a:off x="8575701" y="0"/>
            <a:ext cx="923924" cy="1006285"/>
          </a:xfrm>
          <a:prstGeom prst="rect">
            <a:avLst/>
          </a:prstGeom>
          <a:noFill/>
          <a:ln w="9525">
            <a:noFill/>
            <a:miter lim="800000"/>
            <a:headEnd/>
            <a:tailEnd/>
          </a:ln>
          <a:effectLst/>
        </p:spPr>
      </p:pic>
      <p:sp>
        <p:nvSpPr>
          <p:cNvPr id="14" name="Прямоугольник 13"/>
          <p:cNvSpPr/>
          <p:nvPr/>
        </p:nvSpPr>
        <p:spPr>
          <a:xfrm>
            <a:off x="717521" y="2600318"/>
            <a:ext cx="8786874" cy="2246769"/>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 </a:t>
            </a:r>
          </a:p>
          <a:p>
            <a:pPr indent="542925" algn="just"/>
            <a:r>
              <a:rPr lang="ru-RU" sz="1400" b="1" dirty="0" smtClean="0">
                <a:latin typeface="Times New Roman" pitchFamily="18" charset="0"/>
                <a:cs typeface="Times New Roman" pitchFamily="18" charset="0"/>
              </a:rPr>
              <a:t>Выпускникам, освоившим программу высшего образования и успешно прошедшим государственную итоговую аттестацию, присваивается воинское звание «лейтенант», и выдается диплом государственного образца. Выпускникам, освоившим программу среднего профессионального образования и успешно прошедшим государственную итоговую аттестацию, присваивается воинское звание «прапорщик» и выдается диплом государственного образца. </a:t>
            </a:r>
          </a:p>
          <a:p>
            <a:pPr indent="542925" algn="just"/>
            <a:r>
              <a:rPr lang="ru-RU" sz="1400" b="1" dirty="0" smtClean="0">
                <a:latin typeface="Times New Roman" pitchFamily="18" charset="0"/>
                <a:cs typeface="Times New Roman" pitchFamily="18" charset="0"/>
              </a:rPr>
              <a:t>Оценка уровня общеобразовательной подготовленности кандидатов, имеющих среднее профессиональное образование (при поступление на специальности с полной военно-специальной подготовкой) проводится по результатам ЕГЭ или самостоятельно по соответствующим общеобразовательным предметам. </a:t>
            </a:r>
            <a:endParaRPr lang="ru-RU" sz="1400" b="1" dirty="0">
              <a:latin typeface="Times New Roman" pitchFamily="18" charset="0"/>
              <a:cs typeface="Times New Roman" pitchFamily="18" charset="0"/>
            </a:endParaRPr>
          </a:p>
        </p:txBody>
      </p:sp>
      <p:graphicFrame>
        <p:nvGraphicFramePr>
          <p:cNvPr id="20" name="Таблица 19"/>
          <p:cNvGraphicFramePr>
            <a:graphicFrameLocks noGrp="1"/>
          </p:cNvGraphicFramePr>
          <p:nvPr/>
        </p:nvGraphicFramePr>
        <p:xfrm>
          <a:off x="717521" y="4814896"/>
          <a:ext cx="8855171" cy="2344668"/>
        </p:xfrm>
        <a:graphic>
          <a:graphicData uri="http://schemas.openxmlformats.org/drawingml/2006/table">
            <a:tbl>
              <a:tblPr firstRow="1" bandRow="1">
                <a:tableStyleId>{5C22544A-7EE6-4342-B048-85BDC9FD1C3A}</a:tableStyleId>
              </a:tblPr>
              <a:tblGrid>
                <a:gridCol w="8855171"/>
              </a:tblGrid>
              <a:tr h="210561">
                <a:tc>
                  <a:txBody>
                    <a:bodyPr/>
                    <a:lstStyle/>
                    <a:p>
                      <a:r>
                        <a:rPr lang="ru-RU" sz="1300" b="1" cap="none" spc="0" dirty="0" smtClean="0">
                          <a:ln>
                            <a:noFill/>
                          </a:ln>
                          <a:solidFill>
                            <a:schemeClr val="tx1"/>
                          </a:solidFill>
                          <a:effectLst/>
                          <a:latin typeface="Times New Roman" pitchFamily="18" charset="0"/>
                          <a:cs typeface="Times New Roman" pitchFamily="18" charset="0"/>
                        </a:rPr>
                        <a:t>ВА МТО </a:t>
                      </a:r>
                      <a:r>
                        <a:rPr lang="ru-RU" sz="1300" b="0" kern="1200" baseline="0" dirty="0" smtClean="0">
                          <a:solidFill>
                            <a:schemeClr val="dk1"/>
                          </a:solidFill>
                          <a:latin typeface="Times New Roman" pitchFamily="18" charset="0"/>
                          <a:ea typeface="+mn-ea"/>
                          <a:cs typeface="Times New Roman" pitchFamily="18" charset="0"/>
                        </a:rPr>
                        <a:t>99034, г. Санкт-Петербург, </a:t>
                      </a:r>
                      <a:r>
                        <a:rPr lang="ru-RU" sz="1300" b="0" kern="1200" baseline="0" dirty="0" err="1" smtClean="0">
                          <a:solidFill>
                            <a:schemeClr val="dk1"/>
                          </a:solidFill>
                          <a:latin typeface="Times New Roman" pitchFamily="18" charset="0"/>
                          <a:ea typeface="+mn-ea"/>
                          <a:cs typeface="Times New Roman" pitchFamily="18" charset="0"/>
                        </a:rPr>
                        <a:t>наб</a:t>
                      </a:r>
                      <a:r>
                        <a:rPr lang="ru-RU" sz="1300" b="0" kern="1200" baseline="0" dirty="0" smtClean="0">
                          <a:solidFill>
                            <a:schemeClr val="dk1"/>
                          </a:solidFill>
                          <a:latin typeface="Times New Roman" pitchFamily="18" charset="0"/>
                          <a:ea typeface="+mn-ea"/>
                          <a:cs typeface="Times New Roman" pitchFamily="18" charset="0"/>
                        </a:rPr>
                        <a:t>. Макарова, д. 8; Тел.: 8 (812) 328-93-33, 328-93-38 </a:t>
                      </a:r>
                      <a:r>
                        <a:rPr lang="en-US" sz="1300" b="0" kern="1200" baseline="0" dirty="0" smtClean="0">
                          <a:solidFill>
                            <a:schemeClr val="dk1"/>
                          </a:solidFill>
                          <a:latin typeface="Times New Roman" pitchFamily="18" charset="0"/>
                          <a:ea typeface="+mn-ea"/>
                          <a:cs typeface="Times New Roman" pitchFamily="18" charset="0"/>
                        </a:rPr>
                        <a:t>E-mail</a:t>
                      </a:r>
                      <a:r>
                        <a:rPr lang="ru-RU" sz="1300" b="0" kern="1200" baseline="0" dirty="0" smtClean="0">
                          <a:solidFill>
                            <a:schemeClr val="dk1"/>
                          </a:solidFill>
                          <a:latin typeface="Times New Roman" pitchFamily="18" charset="0"/>
                          <a:ea typeface="+mn-ea"/>
                          <a:cs typeface="Times New Roman" pitchFamily="18" charset="0"/>
                        </a:rPr>
                        <a:t>: </a:t>
                      </a:r>
                      <a:r>
                        <a:rPr lang="en-US" sz="1300" b="0" kern="1200" baseline="0" dirty="0" smtClean="0">
                          <a:solidFill>
                            <a:schemeClr val="dk1"/>
                          </a:solidFill>
                          <a:latin typeface="Times New Roman" pitchFamily="18" charset="0"/>
                          <a:ea typeface="+mn-ea"/>
                          <a:cs typeface="Times New Roman" pitchFamily="18" charset="0"/>
                        </a:rPr>
                        <a:t>vatt@mil.ru</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24821">
                <a:tc>
                  <a:txBody>
                    <a:bodyPr/>
                    <a:lstStyle/>
                    <a:p>
                      <a:r>
                        <a:rPr lang="ru-RU" sz="1300" b="1" cap="none" spc="0" dirty="0" smtClean="0">
                          <a:ln>
                            <a:noFill/>
                          </a:ln>
                          <a:solidFill>
                            <a:schemeClr val="tx1"/>
                          </a:solidFill>
                          <a:effectLst/>
                          <a:latin typeface="Times New Roman" pitchFamily="18" charset="0"/>
                          <a:cs typeface="Times New Roman" pitchFamily="18" charset="0"/>
                        </a:rPr>
                        <a:t>ВА МТО ВИ (</a:t>
                      </a:r>
                      <a:r>
                        <a:rPr lang="ru-RU" sz="1300" b="1" cap="none" spc="0" dirty="0" err="1" smtClean="0">
                          <a:ln>
                            <a:noFill/>
                          </a:ln>
                          <a:solidFill>
                            <a:schemeClr val="tx1"/>
                          </a:solidFill>
                          <a:effectLst/>
                          <a:latin typeface="Times New Roman" pitchFamily="18" charset="0"/>
                          <a:cs typeface="Times New Roman" pitchFamily="18" charset="0"/>
                        </a:rPr>
                        <a:t>ЖДВиВС</a:t>
                      </a:r>
                      <a:r>
                        <a:rPr lang="ru-RU" sz="1300" b="1" cap="none" spc="0" dirty="0" smtClean="0">
                          <a:ln>
                            <a:noFill/>
                          </a:ln>
                          <a:solidFill>
                            <a:schemeClr val="tx1"/>
                          </a:solidFill>
                          <a:effectLst/>
                          <a:latin typeface="Times New Roman" pitchFamily="18" charset="0"/>
                          <a:cs typeface="Times New Roman" pitchFamily="18" charset="0"/>
                        </a:rPr>
                        <a:t>) </a:t>
                      </a:r>
                      <a:r>
                        <a:rPr lang="ru-RU" sz="1300" kern="1200" baseline="0" dirty="0" smtClean="0">
                          <a:solidFill>
                            <a:schemeClr val="dk1"/>
                          </a:solidFill>
                          <a:latin typeface="Times New Roman" pitchFamily="18" charset="0"/>
                          <a:ea typeface="+mn-ea"/>
                          <a:cs typeface="Times New Roman" pitchFamily="18" charset="0"/>
                        </a:rPr>
                        <a:t>198511, г. Санкт-Петербург, г. Петродворец, ул. Суворовская, д. 1; Тел.: 8 (812) 450-7</a:t>
                      </a:r>
                      <a:r>
                        <a:rPr lang="en-US" sz="1300" kern="1200" baseline="0" dirty="0" smtClean="0">
                          <a:solidFill>
                            <a:schemeClr val="dk1"/>
                          </a:solidFill>
                          <a:latin typeface="Times New Roman" pitchFamily="18" charset="0"/>
                          <a:ea typeface="+mn-ea"/>
                          <a:cs typeface="Times New Roman" pitchFamily="18" charset="0"/>
                        </a:rPr>
                        <a:t>5</a:t>
                      </a:r>
                      <a:r>
                        <a:rPr lang="ru-RU" sz="1300" kern="1200" baseline="0" dirty="0" smtClean="0">
                          <a:solidFill>
                            <a:schemeClr val="dk1"/>
                          </a:solidFill>
                          <a:latin typeface="Times New Roman" pitchFamily="18" charset="0"/>
                          <a:ea typeface="+mn-ea"/>
                          <a:cs typeface="Times New Roman" pitchFamily="18" charset="0"/>
                        </a:rPr>
                        <a:t>-</a:t>
                      </a:r>
                      <a:r>
                        <a:rPr lang="en-US" sz="1300" kern="1200" baseline="0" dirty="0" smtClean="0">
                          <a:solidFill>
                            <a:schemeClr val="dk1"/>
                          </a:solidFill>
                          <a:latin typeface="Times New Roman" pitchFamily="18" charset="0"/>
                          <a:ea typeface="+mn-ea"/>
                          <a:cs typeface="Times New Roman" pitchFamily="18" charset="0"/>
                        </a:rPr>
                        <a:t>80</a:t>
                      </a:r>
                      <a:r>
                        <a:rPr lang="ru-RU" sz="1300" kern="1200" baseline="0" dirty="0" smtClean="0">
                          <a:solidFill>
                            <a:schemeClr val="dk1"/>
                          </a:solidFill>
                          <a:latin typeface="Times New Roman" pitchFamily="18" charset="0"/>
                          <a:ea typeface="+mn-ea"/>
                          <a:cs typeface="Times New Roman" pitchFamily="18" charset="0"/>
                        </a:rPr>
                        <a:t>, </a:t>
                      </a:r>
                      <a:r>
                        <a:rPr lang="ru-RU" sz="1300" kern="1200" baseline="0" dirty="0" err="1" smtClean="0">
                          <a:solidFill>
                            <a:schemeClr val="dk1"/>
                          </a:solidFill>
                          <a:latin typeface="Times New Roman" pitchFamily="18" charset="0"/>
                          <a:ea typeface="+mn-ea"/>
                          <a:cs typeface="Times New Roman" pitchFamily="18" charset="0"/>
                        </a:rPr>
                        <a:t>доб</a:t>
                      </a:r>
                      <a:r>
                        <a:rPr lang="ru-RU" sz="1300" kern="1200" baseline="0" dirty="0" smtClean="0">
                          <a:solidFill>
                            <a:schemeClr val="dk1"/>
                          </a:solidFill>
                          <a:latin typeface="Times New Roman" pitchFamily="18" charset="0"/>
                          <a:ea typeface="+mn-ea"/>
                          <a:cs typeface="Times New Roman" pitchFamily="18" charset="0"/>
                        </a:rPr>
                        <a:t>. 11-35, 13-87; </a:t>
                      </a:r>
                      <a:r>
                        <a:rPr lang="en-US" sz="1300" b="0" kern="1200" baseline="0" dirty="0" smtClean="0">
                          <a:solidFill>
                            <a:schemeClr val="dk1"/>
                          </a:solidFill>
                          <a:latin typeface="Times New Roman" pitchFamily="18" charset="0"/>
                          <a:ea typeface="+mn-ea"/>
                          <a:cs typeface="Times New Roman" pitchFamily="18" charset="0"/>
                        </a:rPr>
                        <a:t>E-mail</a:t>
                      </a:r>
                      <a:r>
                        <a:rPr lang="ru-RU" sz="1300" b="0" kern="1200" baseline="0" dirty="0" smtClean="0">
                          <a:solidFill>
                            <a:schemeClr val="dk1"/>
                          </a:solidFill>
                          <a:latin typeface="Times New Roman" pitchFamily="18" charset="0"/>
                          <a:ea typeface="+mn-ea"/>
                          <a:cs typeface="Times New Roman" pitchFamily="18" charset="0"/>
                        </a:rPr>
                        <a:t>: </a:t>
                      </a:r>
                      <a:r>
                        <a:rPr lang="en-US" sz="1300" kern="1200" baseline="0" dirty="0" smtClean="0">
                          <a:solidFill>
                            <a:schemeClr val="dk1"/>
                          </a:solidFill>
                          <a:latin typeface="Times New Roman" pitchFamily="18" charset="0"/>
                          <a:ea typeface="+mn-ea"/>
                          <a:cs typeface="Times New Roman" pitchFamily="18" charset="0"/>
                        </a:rPr>
                        <a:t>vatt-pdv@mil.ru</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4331">
                <a:tc>
                  <a:txBody>
                    <a:bodyPr/>
                    <a:lstStyle/>
                    <a:p>
                      <a:r>
                        <a:rPr lang="ru-RU" sz="1300" b="1" cap="none" spc="0" dirty="0" smtClean="0">
                          <a:ln>
                            <a:noFill/>
                          </a:ln>
                          <a:solidFill>
                            <a:schemeClr val="tx1"/>
                          </a:solidFill>
                          <a:effectLst/>
                          <a:latin typeface="Times New Roman" pitchFamily="18" charset="0"/>
                          <a:cs typeface="Times New Roman" pitchFamily="18" charset="0"/>
                        </a:rPr>
                        <a:t>ВА МТО ВИ (</a:t>
                      </a:r>
                      <a:r>
                        <a:rPr lang="ru-RU" sz="1300" b="1" cap="none" spc="0" dirty="0" err="1" smtClean="0">
                          <a:ln>
                            <a:noFill/>
                          </a:ln>
                          <a:solidFill>
                            <a:schemeClr val="tx1"/>
                          </a:solidFill>
                          <a:effectLst/>
                          <a:latin typeface="Times New Roman" pitchFamily="18" charset="0"/>
                          <a:cs typeface="Times New Roman" pitchFamily="18" charset="0"/>
                        </a:rPr>
                        <a:t>инж.-тех</a:t>
                      </a:r>
                      <a:r>
                        <a:rPr lang="ru-RU" sz="1300" b="1" cap="none" spc="0" dirty="0" smtClean="0">
                          <a:ln>
                            <a:noFill/>
                          </a:ln>
                          <a:solidFill>
                            <a:schemeClr val="tx1"/>
                          </a:solidFill>
                          <a:effectLst/>
                          <a:latin typeface="Times New Roman" pitchFamily="18" charset="0"/>
                          <a:cs typeface="Times New Roman" pitchFamily="18" charset="0"/>
                        </a:rPr>
                        <a:t>.)</a:t>
                      </a:r>
                      <a:r>
                        <a:rPr lang="ru-RU" sz="1300" b="0" cap="none" spc="0" dirty="0" smtClean="0">
                          <a:ln>
                            <a:noFill/>
                          </a:ln>
                          <a:solidFill>
                            <a:schemeClr val="tx1"/>
                          </a:solidFill>
                          <a:effectLst/>
                          <a:latin typeface="Times New Roman" pitchFamily="18" charset="0"/>
                          <a:cs typeface="Times New Roman" pitchFamily="18" charset="0"/>
                        </a:rPr>
                        <a:t> </a:t>
                      </a:r>
                      <a:r>
                        <a:rPr lang="ru-RU" sz="1300" kern="1200" baseline="0" dirty="0" smtClean="0">
                          <a:solidFill>
                            <a:schemeClr val="dk1"/>
                          </a:solidFill>
                          <a:latin typeface="Times New Roman" pitchFamily="18" charset="0"/>
                          <a:ea typeface="+mn-ea"/>
                          <a:cs typeface="Times New Roman" pitchFamily="18" charset="0"/>
                        </a:rPr>
                        <a:t>191123, г. Санкт-Петербург, ул. </a:t>
                      </a:r>
                      <a:r>
                        <a:rPr lang="ru-RU" sz="1300" kern="1200" baseline="0" dirty="0" err="1" smtClean="0">
                          <a:solidFill>
                            <a:schemeClr val="dk1"/>
                          </a:solidFill>
                          <a:latin typeface="Times New Roman" pitchFamily="18" charset="0"/>
                          <a:ea typeface="+mn-ea"/>
                          <a:cs typeface="Times New Roman" pitchFamily="18" charset="0"/>
                        </a:rPr>
                        <a:t>Захарьевская</a:t>
                      </a:r>
                      <a:r>
                        <a:rPr lang="ru-RU" sz="1300" kern="1200" baseline="0" dirty="0" smtClean="0">
                          <a:solidFill>
                            <a:schemeClr val="dk1"/>
                          </a:solidFill>
                          <a:latin typeface="Times New Roman" pitchFamily="18" charset="0"/>
                          <a:ea typeface="+mn-ea"/>
                          <a:cs typeface="Times New Roman" pitchFamily="18" charset="0"/>
                        </a:rPr>
                        <a:t>, д. 22; Тел.: 8(812) 578-82-02; </a:t>
                      </a:r>
                      <a:r>
                        <a:rPr lang="en-US" sz="1300" b="0" kern="1200" baseline="0" dirty="0" smtClean="0">
                          <a:solidFill>
                            <a:schemeClr val="dk1"/>
                          </a:solidFill>
                          <a:latin typeface="Times New Roman" pitchFamily="18" charset="0"/>
                          <a:ea typeface="+mn-ea"/>
                          <a:cs typeface="Times New Roman" pitchFamily="18" charset="0"/>
                        </a:rPr>
                        <a:t>E-mail</a:t>
                      </a:r>
                      <a:r>
                        <a:rPr lang="ru-RU" sz="1300" b="0" kern="1200" baseline="0" dirty="0" smtClean="0">
                          <a:solidFill>
                            <a:schemeClr val="dk1"/>
                          </a:solidFill>
                          <a:latin typeface="Times New Roman" pitchFamily="18" charset="0"/>
                          <a:ea typeface="+mn-ea"/>
                          <a:cs typeface="Times New Roman" pitchFamily="18" charset="0"/>
                        </a:rPr>
                        <a:t>:</a:t>
                      </a:r>
                      <a:r>
                        <a:rPr lang="en-US" sz="1300" kern="1200" baseline="0" dirty="0" smtClean="0">
                          <a:solidFill>
                            <a:schemeClr val="dk1"/>
                          </a:solidFill>
                          <a:latin typeface="Times New Roman" pitchFamily="18" charset="0"/>
                          <a:ea typeface="+mn-ea"/>
                          <a:cs typeface="Times New Roman" pitchFamily="18" charset="0"/>
                        </a:rPr>
                        <a:t>vatt-spb@mil.ru</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0613">
                <a:tc>
                  <a:txBody>
                    <a:bodyPr/>
                    <a:lstStyle/>
                    <a:p>
                      <a:r>
                        <a:rPr lang="ru-RU" sz="1300" b="1" cap="none" spc="0" dirty="0" smtClean="0">
                          <a:ln>
                            <a:noFill/>
                          </a:ln>
                          <a:solidFill>
                            <a:schemeClr val="tx1"/>
                          </a:solidFill>
                          <a:effectLst/>
                          <a:latin typeface="Times New Roman" pitchFamily="18" charset="0"/>
                          <a:cs typeface="Times New Roman" pitchFamily="18" charset="0"/>
                        </a:rPr>
                        <a:t>ВА МТО (</a:t>
                      </a:r>
                      <a:r>
                        <a:rPr lang="ru-RU" sz="1300" b="1" cap="none" spc="0" dirty="0" err="1" smtClean="0">
                          <a:ln>
                            <a:noFill/>
                          </a:ln>
                          <a:solidFill>
                            <a:schemeClr val="tx1"/>
                          </a:solidFill>
                          <a:effectLst/>
                          <a:latin typeface="Times New Roman" pitchFamily="18" charset="0"/>
                          <a:cs typeface="Times New Roman" pitchFamily="18" charset="0"/>
                        </a:rPr>
                        <a:t>ф-л</a:t>
                      </a:r>
                      <a:r>
                        <a:rPr lang="ru-RU" sz="1300" b="1" cap="none" spc="0" dirty="0" smtClean="0">
                          <a:ln>
                            <a:noFill/>
                          </a:ln>
                          <a:solidFill>
                            <a:schemeClr val="tx1"/>
                          </a:solidFill>
                          <a:effectLst/>
                          <a:latin typeface="Times New Roman" pitchFamily="18" charset="0"/>
                          <a:cs typeface="Times New Roman" pitchFamily="18" charset="0"/>
                        </a:rPr>
                        <a:t> г. Вольск) </a:t>
                      </a:r>
                      <a:r>
                        <a:rPr lang="ru-RU" sz="1300" kern="1200" baseline="0" dirty="0" smtClean="0">
                          <a:solidFill>
                            <a:schemeClr val="dk1"/>
                          </a:solidFill>
                          <a:latin typeface="Times New Roman" pitchFamily="18" charset="0"/>
                          <a:ea typeface="+mn-ea"/>
                          <a:cs typeface="Times New Roman" pitchFamily="18" charset="0"/>
                        </a:rPr>
                        <a:t>412903, г. Вольск, Саратовская область, ул. Максима Горького, д. 3; Тел.: 8 (84593) 7-02-02, </a:t>
                      </a:r>
                    </a:p>
                    <a:p>
                      <a:pPr marL="0" marR="0" indent="0" algn="l" defTabSz="914400" rtl="0" eaLnBrk="1" fontAlgn="auto" latinLnBrk="0" hangingPunct="1">
                        <a:lnSpc>
                          <a:spcPct val="100000"/>
                        </a:lnSpc>
                        <a:spcBef>
                          <a:spcPts val="0"/>
                        </a:spcBef>
                        <a:spcAft>
                          <a:spcPts val="0"/>
                        </a:spcAft>
                        <a:buClrTx/>
                        <a:buSzTx/>
                        <a:buFontTx/>
                        <a:buNone/>
                        <a:tabLst/>
                        <a:defRPr/>
                      </a:pPr>
                      <a:r>
                        <a:rPr lang="ru-RU" sz="1300" kern="1200" baseline="0" dirty="0" err="1" smtClean="0">
                          <a:solidFill>
                            <a:schemeClr val="dk1"/>
                          </a:solidFill>
                          <a:latin typeface="Times New Roman" pitchFamily="18" charset="0"/>
                          <a:ea typeface="+mn-ea"/>
                          <a:cs typeface="Times New Roman" pitchFamily="18" charset="0"/>
                        </a:rPr>
                        <a:t>доб</a:t>
                      </a:r>
                      <a:r>
                        <a:rPr lang="ru-RU" sz="1300" kern="1200" baseline="0" dirty="0" smtClean="0">
                          <a:solidFill>
                            <a:schemeClr val="dk1"/>
                          </a:solidFill>
                          <a:latin typeface="Times New Roman" pitchFamily="18" charset="0"/>
                          <a:ea typeface="+mn-ea"/>
                          <a:cs typeface="Times New Roman" pitchFamily="18" charset="0"/>
                        </a:rPr>
                        <a:t>. 3-49; </a:t>
                      </a:r>
                      <a:r>
                        <a:rPr lang="en-US" sz="1300" b="0" kern="1200" baseline="0" dirty="0" smtClean="0">
                          <a:solidFill>
                            <a:schemeClr val="dk1"/>
                          </a:solidFill>
                          <a:latin typeface="Times New Roman" pitchFamily="18" charset="0"/>
                          <a:ea typeface="+mn-ea"/>
                          <a:cs typeface="Times New Roman" pitchFamily="18" charset="0"/>
                        </a:rPr>
                        <a:t>E-mail</a:t>
                      </a:r>
                      <a:r>
                        <a:rPr lang="ru-RU" sz="1300" b="0" kern="1200" baseline="0" dirty="0" smtClean="0">
                          <a:solidFill>
                            <a:schemeClr val="dk1"/>
                          </a:solidFill>
                          <a:latin typeface="Times New Roman" pitchFamily="18" charset="0"/>
                          <a:ea typeface="+mn-ea"/>
                          <a:cs typeface="Times New Roman" pitchFamily="18" charset="0"/>
                        </a:rPr>
                        <a:t>: </a:t>
                      </a:r>
                      <a:r>
                        <a:rPr lang="en-US" sz="1300" kern="1200" baseline="0" dirty="0" smtClean="0">
                          <a:solidFill>
                            <a:schemeClr val="dk1"/>
                          </a:solidFill>
                          <a:latin typeface="Times New Roman" pitchFamily="18" charset="0"/>
                          <a:ea typeface="+mn-ea"/>
                          <a:cs typeface="Times New Roman" pitchFamily="18" charset="0"/>
                        </a:rPr>
                        <a:t>vatt-v@mil.ru</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737">
                <a:tc>
                  <a:txBody>
                    <a:bodyPr/>
                    <a:lstStyle/>
                    <a:p>
                      <a:r>
                        <a:rPr lang="ru-RU" sz="1300" b="1" cap="none" spc="0" dirty="0" smtClean="0">
                          <a:ln>
                            <a:noFill/>
                          </a:ln>
                          <a:solidFill>
                            <a:schemeClr val="tx1"/>
                          </a:solidFill>
                          <a:effectLst/>
                          <a:latin typeface="Times New Roman" pitchFamily="18" charset="0"/>
                          <a:cs typeface="Times New Roman" pitchFamily="18" charset="0"/>
                        </a:rPr>
                        <a:t>ВА МТО (</a:t>
                      </a:r>
                      <a:r>
                        <a:rPr lang="ru-RU" sz="1300" b="1" cap="none" spc="0" dirty="0" err="1" smtClean="0">
                          <a:ln>
                            <a:noFill/>
                          </a:ln>
                          <a:solidFill>
                            <a:schemeClr val="tx1"/>
                          </a:solidFill>
                          <a:effectLst/>
                          <a:latin typeface="Times New Roman" pitchFamily="18" charset="0"/>
                          <a:cs typeface="Times New Roman" pitchFamily="18" charset="0"/>
                        </a:rPr>
                        <a:t>ф-л</a:t>
                      </a:r>
                      <a:r>
                        <a:rPr lang="ru-RU" sz="1300" b="1" cap="none" spc="0" dirty="0" smtClean="0">
                          <a:ln>
                            <a:noFill/>
                          </a:ln>
                          <a:solidFill>
                            <a:schemeClr val="tx1"/>
                          </a:solidFill>
                          <a:effectLst/>
                          <a:latin typeface="Times New Roman" pitchFamily="18" charset="0"/>
                          <a:cs typeface="Times New Roman" pitchFamily="18" charset="0"/>
                        </a:rPr>
                        <a:t> г. Пенза) </a:t>
                      </a:r>
                      <a:r>
                        <a:rPr lang="ru-RU" sz="1300" kern="1200" baseline="0" dirty="0" smtClean="0">
                          <a:solidFill>
                            <a:schemeClr val="dk1"/>
                          </a:solidFill>
                          <a:latin typeface="Times New Roman" pitchFamily="18" charset="0"/>
                          <a:ea typeface="+mn-ea"/>
                          <a:cs typeface="Times New Roman" pitchFamily="18" charset="0"/>
                        </a:rPr>
                        <a:t>440005, г. Пенза-5, Военный городок; Тел.: 8 (8412) 59-11-13, 59-11-35; </a:t>
                      </a:r>
                      <a:r>
                        <a:rPr lang="en-US" sz="1300" b="0" kern="1200" baseline="0" dirty="0" smtClean="0">
                          <a:solidFill>
                            <a:schemeClr val="dk1"/>
                          </a:solidFill>
                          <a:latin typeface="Times New Roman" pitchFamily="18" charset="0"/>
                          <a:ea typeface="+mn-ea"/>
                          <a:cs typeface="Times New Roman" pitchFamily="18" charset="0"/>
                        </a:rPr>
                        <a:t>E-mail</a:t>
                      </a:r>
                      <a:r>
                        <a:rPr lang="ru-RU" sz="1300" b="0" kern="1200" baseline="0" dirty="0" smtClean="0">
                          <a:solidFill>
                            <a:schemeClr val="dk1"/>
                          </a:solidFill>
                          <a:latin typeface="Times New Roman" pitchFamily="18" charset="0"/>
                          <a:ea typeface="+mn-ea"/>
                          <a:cs typeface="Times New Roman" pitchFamily="18" charset="0"/>
                        </a:rPr>
                        <a:t>: </a:t>
                      </a:r>
                      <a:r>
                        <a:rPr lang="en-US" sz="1300" kern="1200" baseline="0" dirty="0" smtClean="0">
                          <a:solidFill>
                            <a:schemeClr val="dk1"/>
                          </a:solidFill>
                          <a:latin typeface="Times New Roman" pitchFamily="18" charset="0"/>
                          <a:ea typeface="+mn-ea"/>
                          <a:cs typeface="Times New Roman" pitchFamily="18" charset="0"/>
                        </a:rPr>
                        <a:t>paii@mil.ru</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0503">
                <a:tc>
                  <a:txBody>
                    <a:bodyPr/>
                    <a:lstStyle/>
                    <a:p>
                      <a:r>
                        <a:rPr lang="ru-RU" sz="1300" b="1" cap="none" spc="0" dirty="0" smtClean="0">
                          <a:ln>
                            <a:noFill/>
                          </a:ln>
                          <a:solidFill>
                            <a:schemeClr val="tx1"/>
                          </a:solidFill>
                          <a:effectLst/>
                          <a:latin typeface="Times New Roman" pitchFamily="18" charset="0"/>
                          <a:cs typeface="Times New Roman" pitchFamily="18" charset="0"/>
                        </a:rPr>
                        <a:t>ВА МТО (</a:t>
                      </a:r>
                      <a:r>
                        <a:rPr lang="ru-RU" sz="1300" b="1" cap="none" spc="0" dirty="0" err="1" smtClean="0">
                          <a:ln>
                            <a:noFill/>
                          </a:ln>
                          <a:solidFill>
                            <a:schemeClr val="tx1"/>
                          </a:solidFill>
                          <a:effectLst/>
                          <a:latin typeface="Times New Roman" pitchFamily="18" charset="0"/>
                          <a:cs typeface="Times New Roman" pitchFamily="18" charset="0"/>
                        </a:rPr>
                        <a:t>ф-л</a:t>
                      </a:r>
                      <a:r>
                        <a:rPr lang="ru-RU" sz="1300" b="1" cap="none" spc="0" dirty="0" smtClean="0">
                          <a:ln>
                            <a:noFill/>
                          </a:ln>
                          <a:solidFill>
                            <a:schemeClr val="tx1"/>
                          </a:solidFill>
                          <a:effectLst/>
                          <a:latin typeface="Times New Roman" pitchFamily="18" charset="0"/>
                          <a:cs typeface="Times New Roman" pitchFamily="18" charset="0"/>
                        </a:rPr>
                        <a:t> г. Омск) </a:t>
                      </a:r>
                      <a:r>
                        <a:rPr lang="ru-RU" sz="1300" kern="1200" baseline="0" dirty="0" smtClean="0">
                          <a:solidFill>
                            <a:schemeClr val="dk1"/>
                          </a:solidFill>
                          <a:latin typeface="Times New Roman" pitchFamily="18" charset="0"/>
                          <a:ea typeface="+mn-ea"/>
                          <a:cs typeface="Times New Roman" pitchFamily="18" charset="0"/>
                        </a:rPr>
                        <a:t>644098, г. Омск, п. </a:t>
                      </a:r>
                      <a:r>
                        <a:rPr lang="ru-RU" sz="1300" kern="1200" baseline="0" dirty="0" err="1" smtClean="0">
                          <a:solidFill>
                            <a:schemeClr val="dk1"/>
                          </a:solidFill>
                          <a:latin typeface="Times New Roman" pitchFamily="18" charset="0"/>
                          <a:ea typeface="+mn-ea"/>
                          <a:cs typeface="Times New Roman" pitchFamily="18" charset="0"/>
                        </a:rPr>
                        <a:t>Черемушки</a:t>
                      </a:r>
                      <a:r>
                        <a:rPr lang="ru-RU" sz="1300" kern="1200" baseline="0" dirty="0" smtClean="0">
                          <a:solidFill>
                            <a:schemeClr val="dk1"/>
                          </a:solidFill>
                          <a:latin typeface="Times New Roman" pitchFamily="18" charset="0"/>
                          <a:ea typeface="+mn-ea"/>
                          <a:cs typeface="Times New Roman" pitchFamily="18" charset="0"/>
                        </a:rPr>
                        <a:t>, 14-й Военный городок; Тел.: 8 (3812) 44-98-57, 44-96-90, </a:t>
                      </a:r>
                      <a:r>
                        <a:rPr lang="ru-RU" sz="1300" kern="1200" baseline="0" dirty="0" err="1" smtClean="0">
                          <a:solidFill>
                            <a:schemeClr val="dk1"/>
                          </a:solidFill>
                          <a:latin typeface="Times New Roman" pitchFamily="18" charset="0"/>
                          <a:ea typeface="+mn-ea"/>
                          <a:cs typeface="Times New Roman" pitchFamily="18" charset="0"/>
                        </a:rPr>
                        <a:t>доб</a:t>
                      </a:r>
                      <a:r>
                        <a:rPr lang="ru-RU" sz="1300" kern="1200" baseline="0" dirty="0" smtClean="0">
                          <a:solidFill>
                            <a:schemeClr val="dk1"/>
                          </a:solidFill>
                          <a:latin typeface="Times New Roman" pitchFamily="18" charset="0"/>
                          <a:ea typeface="+mn-ea"/>
                          <a:cs typeface="Times New Roman" pitchFamily="18" charset="0"/>
                        </a:rPr>
                        <a:t>. 3-90; </a:t>
                      </a:r>
                      <a:r>
                        <a:rPr lang="en-US" sz="1300" b="0" kern="1200" baseline="0" dirty="0" smtClean="0">
                          <a:solidFill>
                            <a:schemeClr val="dk1"/>
                          </a:solidFill>
                          <a:latin typeface="Times New Roman" pitchFamily="18" charset="0"/>
                          <a:ea typeface="+mn-ea"/>
                          <a:cs typeface="Times New Roman" pitchFamily="18" charset="0"/>
                        </a:rPr>
                        <a:t>E-mail</a:t>
                      </a:r>
                      <a:r>
                        <a:rPr lang="ru-RU" sz="1300" b="0" kern="1200" baseline="0" dirty="0" smtClean="0">
                          <a:solidFill>
                            <a:schemeClr val="dk1"/>
                          </a:solidFill>
                          <a:latin typeface="Times New Roman" pitchFamily="18" charset="0"/>
                          <a:ea typeface="+mn-ea"/>
                          <a:cs typeface="Times New Roman" pitchFamily="18" charset="0"/>
                        </a:rPr>
                        <a:t>: </a:t>
                      </a:r>
                      <a:r>
                        <a:rPr lang="en-US" sz="1300" kern="1200" baseline="0" dirty="0" smtClean="0">
                          <a:solidFill>
                            <a:schemeClr val="dk1"/>
                          </a:solidFill>
                          <a:latin typeface="Times New Roman" pitchFamily="18" charset="0"/>
                          <a:ea typeface="+mn-ea"/>
                          <a:cs typeface="Times New Roman" pitchFamily="18" charset="0"/>
                        </a:rPr>
                        <a:t>otiu@mil.ru</a:t>
                      </a:r>
                      <a:endParaRPr lang="ru-RU" sz="1300" b="0" cap="none" spc="0" dirty="0">
                        <a:ln>
                          <a:noFill/>
                        </a:ln>
                        <a:solidFill>
                          <a:schemeClr val="tx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146149" y="99988"/>
            <a:ext cx="74295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ВОЕННО-МЕДИЦИНСКАЯ АКАДЕМИЯ им. С.М. КИРОВА</a:t>
            </a: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(г. САНКТ-ПЕТЕРБУРГ)</a:t>
            </a:r>
          </a:p>
        </p:txBody>
      </p:sp>
      <p:sp>
        <p:nvSpPr>
          <p:cNvPr id="19" name="Текст 18"/>
          <p:cNvSpPr>
            <a:spLocks noGrp="1"/>
          </p:cNvSpPr>
          <p:nvPr>
            <p:ph type="body" sz="half" idx="2"/>
          </p:nvPr>
        </p:nvSpPr>
        <p:spPr>
          <a:xfrm>
            <a:off x="5718181" y="1100120"/>
            <a:ext cx="3786214" cy="3571900"/>
          </a:xfrm>
          <a:solidFill>
            <a:schemeClr val="tx2">
              <a:lumMod val="65000"/>
              <a:lumOff val="35000"/>
            </a:schemeClr>
          </a:solidFill>
        </p:spPr>
        <p:txBody>
          <a:bodyPr/>
          <a:lstStyle/>
          <a:p>
            <a:r>
              <a:rPr lang="ru-RU" sz="2100" dirty="0" smtClean="0">
                <a:solidFill>
                  <a:schemeClr val="bg1"/>
                </a:solidFill>
                <a:latin typeface="Arial Black" pitchFamily="34" charset="0"/>
              </a:rPr>
              <a:t>Военно-медицинская академия </a:t>
            </a:r>
            <a:r>
              <a:rPr lang="ru-RU" sz="2100" dirty="0" err="1" smtClean="0">
                <a:solidFill>
                  <a:schemeClr val="bg1"/>
                </a:solidFill>
                <a:latin typeface="Arial Black" pitchFamily="34" charset="0"/>
              </a:rPr>
              <a:t>осущест-вляет</a:t>
            </a:r>
            <a:r>
              <a:rPr lang="ru-RU" sz="2100" dirty="0" smtClean="0">
                <a:solidFill>
                  <a:schemeClr val="bg1"/>
                </a:solidFill>
                <a:latin typeface="Arial Black" pitchFamily="34" charset="0"/>
              </a:rPr>
              <a:t> подготовку </a:t>
            </a:r>
            <a:r>
              <a:rPr lang="ru-RU" sz="2100" dirty="0" err="1" smtClean="0">
                <a:solidFill>
                  <a:schemeClr val="bg1"/>
                </a:solidFill>
                <a:latin typeface="Arial Black" pitchFamily="34" charset="0"/>
              </a:rPr>
              <a:t>высококвалифициро-ванных</a:t>
            </a:r>
            <a:r>
              <a:rPr lang="ru-RU" sz="2100" dirty="0" smtClean="0">
                <a:solidFill>
                  <a:schemeClr val="bg1"/>
                </a:solidFill>
                <a:latin typeface="Arial Black" pitchFamily="34" charset="0"/>
              </a:rPr>
              <a:t> офицеров и прапорщиков – врачей и фельдшеров для всех видов и родов войск Вооруженных сил Российской Федерации </a:t>
            </a:r>
            <a:endParaRPr lang="ru-RU" sz="2000" dirty="0">
              <a:solidFill>
                <a:schemeClr val="bg1"/>
              </a:solidFill>
              <a:latin typeface="Arial Black" pitchFamily="34" charset="0"/>
            </a:endParaRPr>
          </a:p>
        </p:txBody>
      </p:sp>
      <p:sp>
        <p:nvSpPr>
          <p:cNvPr id="22" name="Прямоугольник 21"/>
          <p:cNvSpPr/>
          <p:nvPr/>
        </p:nvSpPr>
        <p:spPr>
          <a:xfrm>
            <a:off x="646082" y="4600582"/>
            <a:ext cx="8929751" cy="2677656"/>
          </a:xfrm>
          <a:prstGeom prst="rect">
            <a:avLst/>
          </a:prstGeom>
        </p:spPr>
        <p:txBody>
          <a:bodyPr wrap="square">
            <a:spAutoFit/>
          </a:bodyPr>
          <a:lstStyle/>
          <a:p>
            <a:pPr algn="just"/>
            <a:r>
              <a:rPr lang="ru-RU" sz="1400" b="1" dirty="0" smtClean="0">
                <a:latin typeface="Times New Roman" pitchFamily="18" charset="0"/>
                <a:cs typeface="Times New Roman" pitchFamily="18" charset="0"/>
              </a:rPr>
              <a:t>Военно-медицинская академия является одним из старейших учебных заведений в системе Министерства обороны Российской Федерации, а также уникальное учреждение в системе медицинского образования России, представляющее собой крупнейшее высшее военно-медицинское учебное заведение Российской Федерации, головной учебно-методический центр по ведению и координации научных исследований и разработок в области военной медицины, ведущее лечебное учреждение медицинской службы Вооруженных сил Российской Федерации. Академия имеет богатые и славные традиции, которые формировались столетиями благодаря самоотверженной и бескорыстной деятельности многих поколений военных медиков.</a:t>
            </a:r>
          </a:p>
          <a:p>
            <a:pPr algn="just"/>
            <a:r>
              <a:rPr lang="ru-RU" sz="1400" b="1" dirty="0" smtClean="0">
                <a:latin typeface="Times New Roman" pitchFamily="18" charset="0"/>
                <a:cs typeface="Times New Roman" pitchFamily="18" charset="0"/>
              </a:rPr>
              <a:t>В настоящее время в ВМА осуществляется подготовка военных врачей по программа высшего образования (</a:t>
            </a:r>
            <a:r>
              <a:rPr lang="ru-RU" sz="1400" b="1" dirty="0" err="1" smtClean="0">
                <a:latin typeface="Times New Roman" pitchFamily="18" charset="0"/>
                <a:cs typeface="Times New Roman" pitchFamily="18" charset="0"/>
              </a:rPr>
              <a:t>специалитет</a:t>
            </a:r>
            <a:r>
              <a:rPr lang="ru-RU" sz="1400" b="1" dirty="0" smtClean="0">
                <a:latin typeface="Times New Roman" pitchFamily="18" charset="0"/>
                <a:cs typeface="Times New Roman" pitchFamily="18" charset="0"/>
              </a:rPr>
              <a:t>) по специальностям «Лечебное дело», «Медико-профилактическое дело», «Стоматология» и «Фармация», также </a:t>
            </a:r>
            <a:r>
              <a:rPr lang="ru-RU" sz="1400" b="1" dirty="0" err="1" smtClean="0">
                <a:latin typeface="Times New Roman" pitchFamily="18" charset="0"/>
                <a:cs typeface="Times New Roman" pitchFamily="18" charset="0"/>
              </a:rPr>
              <a:t>подгтовка</a:t>
            </a:r>
            <a:r>
              <a:rPr lang="ru-RU" sz="1400" b="1" dirty="0" smtClean="0">
                <a:latin typeface="Times New Roman" pitchFamily="18" charset="0"/>
                <a:cs typeface="Times New Roman" pitchFamily="18" charset="0"/>
              </a:rPr>
              <a:t> по программе среднего профессионального образования с присвоением квалификации «Фельдшер». </a:t>
            </a:r>
            <a:endParaRPr lang="ru-RU" sz="1400" b="1" dirty="0">
              <a:latin typeface="Times New Roman" pitchFamily="18" charset="0"/>
              <a:cs typeface="Times New Roman" pitchFamily="18" charset="0"/>
            </a:endParaRPr>
          </a:p>
        </p:txBody>
      </p:sp>
      <p:pic>
        <p:nvPicPr>
          <p:cNvPr id="15" name="Рисунок 14" descr="https://ens.mil.ru/files/morf/vmeda.jpg"/>
          <p:cNvPicPr/>
          <p:nvPr/>
        </p:nvPicPr>
        <p:blipFill>
          <a:blip r:embed="rId5">
            <a:extLst>
              <a:ext uri="{28A0092B-C50C-407E-A947-70E740481C1C}">
                <a14:useLocalDpi xmlns:a14="http://schemas.microsoft.com/office/drawing/2010/main" val="0"/>
              </a:ext>
            </a:extLst>
          </a:blip>
          <a:srcRect/>
          <a:stretch>
            <a:fillRect/>
          </a:stretch>
        </p:blipFill>
        <p:spPr bwMode="auto">
          <a:xfrm>
            <a:off x="788959" y="1100120"/>
            <a:ext cx="4929222" cy="3571900"/>
          </a:xfrm>
          <a:prstGeom prst="rect">
            <a:avLst/>
          </a:prstGeom>
          <a:noFill/>
          <a:ln>
            <a:noFill/>
          </a:ln>
        </p:spPr>
      </p:pic>
      <p:pic>
        <p:nvPicPr>
          <p:cNvPr id="14" name="Picture 2"/>
          <p:cNvPicPr>
            <a:picLocks noChangeAspect="1" noChangeArrowheads="1"/>
          </p:cNvPicPr>
          <p:nvPr/>
        </p:nvPicPr>
        <p:blipFill>
          <a:blip r:embed="rId6"/>
          <a:srcRect/>
          <a:stretch>
            <a:fillRect/>
          </a:stretch>
        </p:blipFill>
        <p:spPr bwMode="auto">
          <a:xfrm>
            <a:off x="8647139" y="0"/>
            <a:ext cx="817327" cy="10382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289025" y="171426"/>
            <a:ext cx="707236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ВОЕННО-МЕДИЦИНСКАЯ АКАДЕМИЯ имени           С.М. Кирова (г. Санкт-Петербург)</a:t>
            </a:r>
            <a:endParaRPr lang="ru-RU" dirty="0" smtClean="0">
              <a:latin typeface="Times New Roman" pitchFamily="18" charset="0"/>
              <a:cs typeface="Times New Roman" pitchFamily="18" charset="0"/>
            </a:endParaRPr>
          </a:p>
        </p:txBody>
      </p:sp>
      <p:sp>
        <p:nvSpPr>
          <p:cNvPr id="14" name="Прямоугольник 13"/>
          <p:cNvSpPr/>
          <p:nvPr/>
        </p:nvSpPr>
        <p:spPr>
          <a:xfrm>
            <a:off x="788959" y="814369"/>
            <a:ext cx="8715436" cy="6586418"/>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образования Военно-медицинская академия имени С.М. Кирова» осуществляет подготовку специалистов-медиков для всех видов и родов войск МО РФ, а также для других федеральных органов исполнительной власти, в которых законодательством Российской Федерации предусмотрена военная служба.</a:t>
            </a:r>
          </a:p>
          <a:p>
            <a:pPr indent="542925" algn="just"/>
            <a:r>
              <a:rPr lang="ru-RU" sz="1400" b="1" dirty="0" smtClean="0">
                <a:latin typeface="Times New Roman" pitchFamily="18" charset="0"/>
                <a:cs typeface="Times New Roman" pitchFamily="18" charset="0"/>
              </a:rPr>
              <a:t>Академия организует прием выпускников образовательных организаций среднего общего и среднего профессионального образования на факультеты подготовки военных врачей и факультет среднего профессионального образования. Прием организуется в соответствии с лицензией на право ведения академией образовательной деятельности по специальностям:</a:t>
            </a:r>
          </a:p>
          <a:p>
            <a:pPr indent="542925" algn="just"/>
            <a:r>
              <a:rPr lang="ru-RU" sz="1400" b="1" i="1" dirty="0" smtClean="0">
                <a:latin typeface="Times New Roman" pitchFamily="18" charset="0"/>
                <a:cs typeface="Times New Roman" pitchFamily="18" charset="0"/>
              </a:rPr>
              <a:t>1. Высшего образования – </a:t>
            </a:r>
            <a:r>
              <a:rPr lang="ru-RU" sz="1400" b="1" i="1" dirty="0" err="1" smtClean="0">
                <a:latin typeface="Times New Roman" pitchFamily="18" charset="0"/>
                <a:cs typeface="Times New Roman" pitchFamily="18" charset="0"/>
              </a:rPr>
              <a:t>специалитет</a:t>
            </a:r>
            <a:r>
              <a:rPr lang="ru-RU" sz="1400" b="1" i="1" dirty="0" smtClean="0">
                <a:latin typeface="Times New Roman" pitchFamily="18" charset="0"/>
                <a:cs typeface="Times New Roman" pitchFamily="18" charset="0"/>
              </a:rPr>
              <a:t>:</a:t>
            </a:r>
          </a:p>
          <a:p>
            <a:pPr indent="542925" algn="just"/>
            <a:r>
              <a:rPr lang="ru-RU" sz="1400" b="1" i="1" dirty="0" smtClean="0">
                <a:latin typeface="Times New Roman" pitchFamily="18" charset="0"/>
                <a:cs typeface="Times New Roman" pitchFamily="18" charset="0"/>
              </a:rPr>
              <a:t>- со сроком обучения 6 лет – «Лечебное дело», «Медико-профилактическое дело»;</a:t>
            </a:r>
          </a:p>
          <a:p>
            <a:pPr indent="542925" algn="just"/>
            <a:r>
              <a:rPr lang="ru-RU" sz="1400" b="1" i="1" dirty="0" smtClean="0">
                <a:latin typeface="Times New Roman" pitchFamily="18" charset="0"/>
                <a:cs typeface="Times New Roman" pitchFamily="18" charset="0"/>
              </a:rPr>
              <a:t>- со сроком обучения 5 лет – «Стоматология», «Фармация».</a:t>
            </a:r>
          </a:p>
          <a:p>
            <a:pPr indent="542925" algn="just"/>
            <a:r>
              <a:rPr lang="ru-RU" sz="1400" b="1" i="1" dirty="0" smtClean="0">
                <a:latin typeface="Times New Roman" pitchFamily="18" charset="0"/>
                <a:cs typeface="Times New Roman" pitchFamily="18" charset="0"/>
              </a:rPr>
              <a:t>2. По специальности среднего профессионального образования – «Лечебное дело».</a:t>
            </a:r>
          </a:p>
          <a:p>
            <a:pPr indent="542925" algn="just"/>
            <a:r>
              <a:rPr lang="ru-RU" sz="1400" b="1" dirty="0" smtClean="0">
                <a:latin typeface="Times New Roman" pitchFamily="18" charset="0"/>
                <a:cs typeface="Times New Roman" pitchFamily="18" charset="0"/>
              </a:rPr>
              <a:t>Выпускникам завершившим обучение и прошедшим государственную итоговую аттестацию по основным образовательным программам высшего образования, выдается диплом государственного образца о высшем образовании, присуждается квалификация «Врача (Провизора)» и присваивается воинское звание «лейтенанта медицинской службы».</a:t>
            </a:r>
          </a:p>
          <a:p>
            <a:pPr indent="542925" algn="just"/>
            <a:r>
              <a:rPr lang="ru-RU" sz="1400" b="1" dirty="0" smtClean="0">
                <a:latin typeface="Times New Roman" pitchFamily="18" charset="0"/>
                <a:cs typeface="Times New Roman" pitchFamily="18" charset="0"/>
              </a:rPr>
              <a:t>Выпускникам завершившим обучение на факультете (среднего профессионального образования), выдается диплом государственного образца о среднем профессиональном образовании, присуждается квалификация фельдшера и присваивается воинское звание  «прапорщика». </a:t>
            </a:r>
          </a:p>
          <a:p>
            <a:pPr indent="542925" algn="just"/>
            <a:r>
              <a:rPr lang="ru-RU" sz="1400" b="1" dirty="0" smtClean="0">
                <a:latin typeface="Times New Roman" pitchFamily="18" charset="0"/>
                <a:cs typeface="Times New Roman" pitchFamily="18" charset="0"/>
              </a:rPr>
              <a:t>Вступительные испытания для обучения по программам с полной военно-специальной подготовкой состоят из оценки уровня общеобразовательной подготовленности кандидатов по предметам: русский язык, химия, биология.</a:t>
            </a:r>
            <a:r>
              <a:rPr lang="ru-RU" sz="1400" dirty="0" smtClean="0"/>
              <a:t> </a:t>
            </a:r>
          </a:p>
          <a:p>
            <a:pPr indent="542925" algn="just"/>
            <a:r>
              <a:rPr lang="ru-RU" sz="1400" b="1" dirty="0" smtClean="0">
                <a:latin typeface="Times New Roman" pitchFamily="18" charset="0"/>
                <a:cs typeface="Times New Roman" pitchFamily="18" charset="0"/>
              </a:rPr>
              <a:t>Для кандидатов, поступающих на обучение по программе среднего профессионального образования (фельдшер), при оценке уровня общеобразова­тельной подготовленности учитываются результаты освоения ими образовательной программы среднего общего образования, указанные в представленных кандидатами документах об образовании.</a:t>
            </a:r>
            <a:r>
              <a:rPr lang="ru-RU" sz="1400" dirty="0" smtClean="0"/>
              <a:t> </a:t>
            </a:r>
          </a:p>
          <a:p>
            <a:pPr algn="r"/>
            <a:r>
              <a:rPr lang="ru-RU" sz="1400" b="1" dirty="0" smtClean="0">
                <a:latin typeface="Times New Roman" pitchFamily="18" charset="0"/>
                <a:cs typeface="Times New Roman" pitchFamily="18" charset="0"/>
              </a:rPr>
              <a:t>Адрес: 194044, г. Санкт-Петербург, ул. Академика Лебедева, д. 6;</a:t>
            </a:r>
          </a:p>
          <a:p>
            <a:pPr algn="r"/>
            <a:r>
              <a:rPr lang="ru-RU" sz="1400" b="1" dirty="0" smtClean="0">
                <a:latin typeface="Times New Roman" pitchFamily="18" charset="0"/>
                <a:cs typeface="Times New Roman" pitchFamily="18" charset="0"/>
              </a:rPr>
              <a:t>Телефон: 8 (812) 292-32-66; Сайт: </a:t>
            </a:r>
            <a:r>
              <a:rPr lang="ru-RU" sz="1400" b="1" dirty="0" err="1" smtClean="0">
                <a:latin typeface="Times New Roman" pitchFamily="18" charset="0"/>
                <a:cs typeface="Times New Roman" pitchFamily="18" charset="0"/>
              </a:rPr>
              <a:t>www.vmeda.org</a:t>
            </a:r>
            <a:endParaRPr lang="ru-RU" sz="1400" b="1" dirty="0" smtClean="0">
              <a:latin typeface="Times New Roman" pitchFamily="18" charset="0"/>
              <a:cs typeface="Times New Roman" pitchFamily="18" charset="0"/>
            </a:endParaRPr>
          </a:p>
          <a:p>
            <a:pPr algn="r"/>
            <a:endParaRPr lang="ru-RU" sz="1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7715304"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ВОЕННЫЙ УЧЕБНО-НАУЧНЫЙ ЦЕНТР ВОЕННО-ВОЗДУШНЫХ СИЛ «ВОЕННО-ВОЗДУШНАЯ АКАДЕМИЯ </a:t>
            </a:r>
          </a:p>
          <a:p>
            <a:pPr lvl="0" algn="ctr" eaLnBrk="1" hangingPunct="1"/>
            <a:r>
              <a:rPr lang="ru-RU" b="1" dirty="0" smtClean="0">
                <a:latin typeface="Times New Roman" pitchFamily="18" charset="0"/>
                <a:ea typeface="Times New Roman" pitchFamily="18" charset="0"/>
                <a:cs typeface="Times New Roman" pitchFamily="18" charset="0"/>
              </a:rPr>
              <a:t>им. профессора Н.Е. ЖУКОВСКОГО и Ю.А. ГАГАРИНА»</a:t>
            </a:r>
            <a:endParaRPr lang="ru-RU" dirty="0" smtClean="0">
              <a:latin typeface="Times New Roman" pitchFamily="18" charset="0"/>
              <a:cs typeface="Times New Roman" pitchFamily="18" charset="0"/>
            </a:endParaRPr>
          </a:p>
        </p:txBody>
      </p:sp>
      <p:sp>
        <p:nvSpPr>
          <p:cNvPr id="27" name="Прямоугольник 26"/>
          <p:cNvSpPr/>
          <p:nvPr/>
        </p:nvSpPr>
        <p:spPr>
          <a:xfrm>
            <a:off x="646083" y="1171558"/>
            <a:ext cx="8786874" cy="6555641"/>
          </a:xfrm>
          <a:prstGeom prst="rect">
            <a:avLst/>
          </a:prstGeom>
        </p:spPr>
        <p:txBody>
          <a:bodyPr wrap="square">
            <a:spAutoFit/>
          </a:bodyPr>
          <a:lstStyle/>
          <a:p>
            <a:pPr indent="542925" algn="just"/>
            <a:r>
              <a:rPr lang="ru-RU" sz="1400" b="1" i="1" dirty="0" smtClean="0">
                <a:latin typeface="Times New Roman" pitchFamily="18" charset="0"/>
                <a:cs typeface="Times New Roman" pitchFamily="18" charset="0"/>
              </a:rPr>
              <a:t>8. </a:t>
            </a:r>
            <a:r>
              <a:rPr lang="ru-RU" sz="1400" b="1" i="1" dirty="0" smtClean="0">
                <a:solidFill>
                  <a:srgbClr val="FF0000"/>
                </a:solidFill>
                <a:latin typeface="Times New Roman" pitchFamily="18" charset="0"/>
                <a:cs typeface="Times New Roman" pitchFamily="18" charset="0"/>
              </a:rPr>
              <a:t>14.05.04</a:t>
            </a:r>
            <a:r>
              <a:rPr lang="ru-RU" sz="1400" b="1" i="1" dirty="0" smtClean="0">
                <a:latin typeface="Times New Roman" pitchFamily="18" charset="0"/>
                <a:cs typeface="Times New Roman" pitchFamily="18" charset="0"/>
              </a:rPr>
              <a:t> «Электроника и автоматика физических установок». Специализация:  «Системы автоматизации физических установок и их элементы». Квалификация – «Инженер-физик».</a:t>
            </a:r>
          </a:p>
          <a:p>
            <a:pPr indent="542925" algn="just"/>
            <a:r>
              <a:rPr lang="ru-RU" sz="1400" b="1" i="1" dirty="0" smtClean="0">
                <a:latin typeface="Times New Roman" pitchFamily="18" charset="0"/>
                <a:cs typeface="Times New Roman" pitchFamily="18" charset="0"/>
              </a:rPr>
              <a:t>9. </a:t>
            </a:r>
            <a:r>
              <a:rPr lang="ru-RU" sz="1400" b="1" i="1" dirty="0" smtClean="0">
                <a:solidFill>
                  <a:srgbClr val="FF0000"/>
                </a:solidFill>
                <a:latin typeface="Times New Roman" pitchFamily="18" charset="0"/>
                <a:cs typeface="Times New Roman" pitchFamily="18" charset="0"/>
              </a:rPr>
              <a:t>15.05.02 </a:t>
            </a:r>
            <a:r>
              <a:rPr lang="ru-RU" sz="1400" b="1" i="1" dirty="0" smtClean="0">
                <a:latin typeface="Times New Roman" pitchFamily="18" charset="0"/>
                <a:cs typeface="Times New Roman" pitchFamily="18" charset="0"/>
              </a:rPr>
              <a:t>«Робототехника военного и специального назначения».</a:t>
            </a:r>
          </a:p>
          <a:p>
            <a:pPr indent="542925" algn="just"/>
            <a:r>
              <a:rPr lang="ru-RU" sz="1400" b="1" i="1" dirty="0" smtClean="0">
                <a:latin typeface="Times New Roman" pitchFamily="18" charset="0"/>
                <a:cs typeface="Times New Roman" pitchFamily="18" charset="0"/>
              </a:rPr>
              <a:t>Специализация: а) «Разведывательные робототехнические комплексы специального назначения»; б) «Беспилотные авиационные системы специального назначения», в) «Системы управления робототехнических комплексов специального назначения». Квалификация – «Инженер».</a:t>
            </a:r>
          </a:p>
          <a:p>
            <a:pPr indent="542925" algn="just"/>
            <a:r>
              <a:rPr lang="ru-RU" sz="1400" b="1" i="1" dirty="0" smtClean="0">
                <a:latin typeface="Times New Roman" pitchFamily="18" charset="0"/>
                <a:cs typeface="Times New Roman" pitchFamily="18" charset="0"/>
              </a:rPr>
              <a:t>10. </a:t>
            </a:r>
            <a:r>
              <a:rPr lang="ru-RU" sz="1400" b="1" i="1" dirty="0" smtClean="0">
                <a:solidFill>
                  <a:srgbClr val="FF0000"/>
                </a:solidFill>
                <a:latin typeface="Times New Roman" pitchFamily="18" charset="0"/>
                <a:cs typeface="Times New Roman" pitchFamily="18" charset="0"/>
              </a:rPr>
              <a:t>16.05.01</a:t>
            </a:r>
            <a:r>
              <a:rPr lang="ru-RU" sz="1400" b="1" i="1" dirty="0" smtClean="0">
                <a:latin typeface="Times New Roman" pitchFamily="18" charset="0"/>
                <a:cs typeface="Times New Roman" pitchFamily="18" charset="0"/>
              </a:rPr>
              <a:t> «Специальные системы жизнеобеспечения».</a:t>
            </a:r>
          </a:p>
          <a:p>
            <a:pPr indent="542925" algn="just"/>
            <a:r>
              <a:rPr lang="ru-RU" sz="1400" b="1" i="1" dirty="0" smtClean="0">
                <a:latin typeface="Times New Roman" pitchFamily="18" charset="0"/>
                <a:cs typeface="Times New Roman" pitchFamily="18" charset="0"/>
              </a:rPr>
              <a:t>Специализация: «Криогенная техника и специальные системы жизнеобеспечения» – «Инженер по эксплуатации специальных систем жизнеобеспечения».</a:t>
            </a:r>
          </a:p>
          <a:p>
            <a:pPr indent="542925" algn="just"/>
            <a:r>
              <a:rPr lang="ru-RU" sz="1400" b="1" i="1" dirty="0" smtClean="0">
                <a:latin typeface="Times New Roman" pitchFamily="18" charset="0"/>
                <a:cs typeface="Times New Roman" pitchFamily="18" charset="0"/>
              </a:rPr>
              <a:t>11. </a:t>
            </a:r>
            <a:r>
              <a:rPr lang="ru-RU" sz="1400" b="1" i="1" dirty="0" smtClean="0">
                <a:solidFill>
                  <a:srgbClr val="FF0000"/>
                </a:solidFill>
                <a:latin typeface="Times New Roman" pitchFamily="18" charset="0"/>
                <a:cs typeface="Times New Roman" pitchFamily="18" charset="0"/>
              </a:rPr>
              <a:t>23.05.02</a:t>
            </a:r>
            <a:r>
              <a:rPr lang="ru-RU" sz="1400" b="1" i="1" dirty="0" smtClean="0">
                <a:latin typeface="Times New Roman" pitchFamily="18" charset="0"/>
                <a:cs typeface="Times New Roman" pitchFamily="18" charset="0"/>
              </a:rPr>
              <a:t> «Транспортные средства специального назначения».</a:t>
            </a:r>
          </a:p>
          <a:p>
            <a:pPr indent="542925" algn="just"/>
            <a:r>
              <a:rPr lang="ru-RU" sz="1400" b="1" i="1" dirty="0" smtClean="0">
                <a:latin typeface="Times New Roman" pitchFamily="18" charset="0"/>
                <a:cs typeface="Times New Roman" pitchFamily="18" charset="0"/>
              </a:rPr>
              <a:t>Специализация:  «Наземные транспортные средства и комплексы аэродромно-технического обеспечения полётов авиации». Квалификация – «Инженер».</a:t>
            </a:r>
          </a:p>
          <a:p>
            <a:pPr indent="542925" algn="just"/>
            <a:r>
              <a:rPr lang="ru-RU" sz="1400" b="1" i="1" dirty="0" smtClean="0">
                <a:latin typeface="Times New Roman" pitchFamily="18" charset="0"/>
                <a:cs typeface="Times New Roman" pitchFamily="18" charset="0"/>
              </a:rPr>
              <a:t>12. </a:t>
            </a:r>
            <a:r>
              <a:rPr lang="ru-RU" sz="1400" b="1" i="1" dirty="0" smtClean="0">
                <a:solidFill>
                  <a:srgbClr val="FF0000"/>
                </a:solidFill>
                <a:latin typeface="Times New Roman" pitchFamily="18" charset="0"/>
                <a:cs typeface="Times New Roman" pitchFamily="18" charset="0"/>
              </a:rPr>
              <a:t>24.05.05</a:t>
            </a:r>
            <a:r>
              <a:rPr lang="ru-RU" sz="1400" b="1" i="1" dirty="0" smtClean="0">
                <a:latin typeface="Times New Roman" pitchFamily="18" charset="0"/>
                <a:cs typeface="Times New Roman" pitchFamily="18" charset="0"/>
              </a:rPr>
              <a:t> «Интегрированные системы летательных аппаратов». </a:t>
            </a:r>
          </a:p>
          <a:p>
            <a:pPr indent="542925" algn="just"/>
            <a:r>
              <a:rPr lang="ru-RU" sz="1400" b="1" i="1" dirty="0" smtClean="0">
                <a:latin typeface="Times New Roman" pitchFamily="18" charset="0"/>
                <a:cs typeface="Times New Roman" pitchFamily="18" charset="0"/>
              </a:rPr>
              <a:t>Специализация:  «Эксплуатация авиационного вооружения комплексов с беспилотными летательными аппаратами». Квалификация – «Инженер».</a:t>
            </a:r>
          </a:p>
          <a:p>
            <a:pPr indent="542925" algn="just"/>
            <a:r>
              <a:rPr lang="ru-RU" sz="1400" b="1" i="1" dirty="0" smtClean="0">
                <a:latin typeface="Times New Roman" pitchFamily="18" charset="0"/>
                <a:cs typeface="Times New Roman" pitchFamily="18" charset="0"/>
              </a:rPr>
              <a:t>13. </a:t>
            </a:r>
            <a:r>
              <a:rPr lang="ru-RU" sz="1400" b="1" i="1" dirty="0" smtClean="0">
                <a:solidFill>
                  <a:srgbClr val="FF0000"/>
                </a:solidFill>
                <a:latin typeface="Times New Roman" pitchFamily="18" charset="0"/>
                <a:cs typeface="Times New Roman" pitchFamily="18" charset="0"/>
              </a:rPr>
              <a:t>25.05.01</a:t>
            </a:r>
            <a:r>
              <a:rPr lang="ru-RU" sz="1400" b="1" i="1" dirty="0" smtClean="0">
                <a:latin typeface="Times New Roman" pitchFamily="18" charset="0"/>
                <a:cs typeface="Times New Roman" pitchFamily="18" charset="0"/>
              </a:rPr>
              <a:t> «Техническая эксплуатация и восстановление боевых летательных аппаратов и двигателей». </a:t>
            </a:r>
          </a:p>
          <a:p>
            <a:pPr indent="542925" algn="just"/>
            <a:r>
              <a:rPr lang="ru-RU" sz="1400" b="1" i="1" dirty="0" smtClean="0">
                <a:latin typeface="Times New Roman" pitchFamily="18" charset="0"/>
                <a:cs typeface="Times New Roman" pitchFamily="18" charset="0"/>
              </a:rPr>
              <a:t>Специализация:  «Применение и техническая эксплуатация беспилотных летательных аппаратов и двигателей</a:t>
            </a:r>
            <a:r>
              <a:rPr lang="ru-RU" sz="1400" i="1" dirty="0" smtClean="0"/>
              <a:t> </a:t>
            </a:r>
            <a:r>
              <a:rPr lang="ru-RU" sz="1400" b="1" i="1" dirty="0" smtClean="0">
                <a:latin typeface="Times New Roman" pitchFamily="18" charset="0"/>
                <a:cs typeface="Times New Roman" pitchFamily="18" charset="0"/>
              </a:rPr>
              <a:t>». Квалификация – «Инженер по эксплуатации летательных аппаратов».</a:t>
            </a:r>
          </a:p>
          <a:p>
            <a:pPr indent="542925" algn="just"/>
            <a:r>
              <a:rPr lang="ru-RU" sz="1400" b="1" i="1" dirty="0" smtClean="0">
                <a:latin typeface="Times New Roman" pitchFamily="18" charset="0"/>
                <a:cs typeface="Times New Roman" pitchFamily="18" charset="0"/>
              </a:rPr>
              <a:t>14. </a:t>
            </a:r>
            <a:r>
              <a:rPr lang="ru-RU" sz="1400" b="1" i="1" dirty="0" smtClean="0">
                <a:solidFill>
                  <a:srgbClr val="FF0000"/>
                </a:solidFill>
                <a:latin typeface="Times New Roman" pitchFamily="18" charset="0"/>
                <a:cs typeface="Times New Roman" pitchFamily="18" charset="0"/>
              </a:rPr>
              <a:t>25.05.02</a:t>
            </a:r>
            <a:r>
              <a:rPr lang="ru-RU" sz="1400" b="1" i="1" dirty="0" smtClean="0">
                <a:latin typeface="Times New Roman" pitchFamily="18" charset="0"/>
                <a:cs typeface="Times New Roman" pitchFamily="18" charset="0"/>
              </a:rPr>
              <a:t> «Техническая эксплуатация и восстановление </a:t>
            </a:r>
            <a:r>
              <a:rPr lang="ru-RU" sz="1400" b="1" i="1" dirty="0" err="1" smtClean="0">
                <a:latin typeface="Times New Roman" pitchFamily="18" charset="0"/>
                <a:cs typeface="Times New Roman" pitchFamily="18" charset="0"/>
              </a:rPr>
              <a:t>электросистем</a:t>
            </a:r>
            <a:r>
              <a:rPr lang="ru-RU" sz="1400" b="1" i="1" dirty="0" smtClean="0">
                <a:latin typeface="Times New Roman" pitchFamily="18" charset="0"/>
                <a:cs typeface="Times New Roman" pitchFamily="18" charset="0"/>
              </a:rPr>
              <a:t> и пилотажно-навигационных комплексов боевых летательных аппаратов». </a:t>
            </a:r>
          </a:p>
          <a:p>
            <a:pPr indent="542925" algn="just"/>
            <a:r>
              <a:rPr lang="ru-RU" sz="1400" b="1" i="1" dirty="0" smtClean="0">
                <a:latin typeface="Times New Roman" pitchFamily="18" charset="0"/>
                <a:cs typeface="Times New Roman" pitchFamily="18" charset="0"/>
              </a:rPr>
              <a:t>Специализация: «Применение и эксплуатация авиационного оборудования комплексов с беспилотными летательными аппаратами». Квалификация – «Инженер по эксплуатации </a:t>
            </a:r>
            <a:r>
              <a:rPr lang="ru-RU" sz="1400" b="1" i="1" dirty="0" err="1" smtClean="0">
                <a:latin typeface="Times New Roman" pitchFamily="18" charset="0"/>
                <a:cs typeface="Times New Roman" pitchFamily="18" charset="0"/>
              </a:rPr>
              <a:t>электросистем</a:t>
            </a:r>
            <a:r>
              <a:rPr lang="ru-RU" sz="1400" b="1" i="1" dirty="0" smtClean="0">
                <a:latin typeface="Times New Roman" pitchFamily="18" charset="0"/>
                <a:cs typeface="Times New Roman" pitchFamily="18" charset="0"/>
              </a:rPr>
              <a:t> и электронной автоматики летательных аппаратов».</a:t>
            </a:r>
          </a:p>
          <a:p>
            <a:pPr indent="542925" algn="just"/>
            <a:r>
              <a:rPr lang="ru-RU" sz="1400" b="1" i="1" dirty="0" smtClean="0">
                <a:latin typeface="Times New Roman" pitchFamily="18" charset="0"/>
                <a:cs typeface="Times New Roman" pitchFamily="18" charset="0"/>
              </a:rPr>
              <a:t>15. </a:t>
            </a:r>
            <a:r>
              <a:rPr lang="ru-RU" sz="1400" b="1" i="1" dirty="0" smtClean="0">
                <a:solidFill>
                  <a:srgbClr val="FF0000"/>
                </a:solidFill>
                <a:latin typeface="Times New Roman" pitchFamily="18" charset="0"/>
                <a:cs typeface="Times New Roman" pitchFamily="18" charset="0"/>
              </a:rPr>
              <a:t>25.05.03</a:t>
            </a:r>
            <a:r>
              <a:rPr lang="ru-RU" sz="1400" b="1" i="1" dirty="0" smtClean="0">
                <a:latin typeface="Times New Roman" pitchFamily="18" charset="0"/>
                <a:cs typeface="Times New Roman" pitchFamily="18" charset="0"/>
              </a:rPr>
              <a:t> «Техническая эксплуатация транспортного радиооборудования».</a:t>
            </a:r>
          </a:p>
          <a:p>
            <a:pPr algn="just"/>
            <a:r>
              <a:rPr lang="ru-RU" sz="1400" b="1" i="1" dirty="0" smtClean="0">
                <a:latin typeface="Times New Roman" pitchFamily="18" charset="0"/>
                <a:cs typeface="Times New Roman" pitchFamily="18" charset="0"/>
              </a:rPr>
              <a:t>            Специализация:  а) «Техническая эксплуатация радиоэлектронных комплексов воздушных судов», б) «Применение и эксплуатация радиоэлектронного оборудования комплексов с беспилотными летательными аппаратами». Квалификация – «Инженер».</a:t>
            </a:r>
          </a:p>
          <a:p>
            <a:pPr indent="542925" algn="just"/>
            <a:endParaRPr lang="ru-RU" sz="1400" b="1" i="1" dirty="0" smtClean="0">
              <a:latin typeface="Times New Roman" pitchFamily="18" charset="0"/>
              <a:cs typeface="Times New Roman" pitchFamily="18" charset="0"/>
            </a:endParaRPr>
          </a:p>
          <a:p>
            <a:pPr indent="542925" algn="just"/>
            <a:endParaRPr lang="ru-RU" sz="1400" b="1" i="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217587" y="99988"/>
            <a:ext cx="750099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ВОЕННЫЙ ИНСТИТУТ ФИЗИЧЕСКОЙ КУЛЬТУРЫ</a:t>
            </a: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(г. САНКТ-ПЕТЕРБУРГ)</a:t>
            </a:r>
          </a:p>
        </p:txBody>
      </p:sp>
      <p:sp>
        <p:nvSpPr>
          <p:cNvPr id="19" name="Текст 18"/>
          <p:cNvSpPr>
            <a:spLocks noGrp="1"/>
          </p:cNvSpPr>
          <p:nvPr>
            <p:ph type="body" sz="half" idx="2"/>
          </p:nvPr>
        </p:nvSpPr>
        <p:spPr>
          <a:xfrm>
            <a:off x="5718181" y="1100120"/>
            <a:ext cx="3786214" cy="3571900"/>
          </a:xfrm>
          <a:solidFill>
            <a:schemeClr val="tx2">
              <a:lumMod val="65000"/>
              <a:lumOff val="35000"/>
            </a:schemeClr>
          </a:solidFill>
        </p:spPr>
        <p:txBody>
          <a:bodyPr/>
          <a:lstStyle/>
          <a:p>
            <a:r>
              <a:rPr lang="ru-RU" sz="2100" dirty="0" smtClean="0">
                <a:solidFill>
                  <a:schemeClr val="bg1"/>
                </a:solidFill>
                <a:latin typeface="Arial Black" pitchFamily="34" charset="0"/>
              </a:rPr>
              <a:t>Военный институт физической культуры осуществляет подготовку и переподготовку для Вооруженных сил Российской Федерации специалистов в области физической культуры и спорта</a:t>
            </a:r>
            <a:endParaRPr lang="ru-RU" sz="2000" dirty="0">
              <a:solidFill>
                <a:schemeClr val="bg1"/>
              </a:solidFill>
              <a:latin typeface="Arial Black" pitchFamily="34" charset="0"/>
            </a:endParaRPr>
          </a:p>
        </p:txBody>
      </p:sp>
      <p:sp>
        <p:nvSpPr>
          <p:cNvPr id="22" name="Прямоугольник 21"/>
          <p:cNvSpPr/>
          <p:nvPr/>
        </p:nvSpPr>
        <p:spPr>
          <a:xfrm>
            <a:off x="646082" y="4672020"/>
            <a:ext cx="8929751" cy="2462213"/>
          </a:xfrm>
          <a:prstGeom prst="rect">
            <a:avLst/>
          </a:prstGeom>
        </p:spPr>
        <p:txBody>
          <a:bodyPr wrap="square">
            <a:spAutoFit/>
          </a:bodyPr>
          <a:lstStyle/>
          <a:p>
            <a:pPr algn="just"/>
            <a:r>
              <a:rPr lang="ru-RU" sz="1400" b="1" dirty="0" smtClean="0">
                <a:latin typeface="Times New Roman" pitchFamily="18" charset="0"/>
                <a:cs typeface="Times New Roman" pitchFamily="18" charset="0"/>
              </a:rPr>
              <a:t>История Военного института физической культуры берет свое начало с 1909 года, когда остро встал вопрос о создании высшего военно-учебного заведения, которое занималось бы подготовкой военно-физкультурных кадров для армии и флота. Военный институт физической культуры – единственное в России учреждение высшего образования, осуществляющее подготовку и переподготовку для Вооруженных Сил Российской Федерации квалифицированных специалистов с высшим и средним профессиональным образованием в области физической культуры и спорта, физической подготовки, служебно-прикладной физической подготовки. Курсанты и слушатели имеют возможность наряду с дипломом о высшем образовании получить квалификацию тренера и судьи по различным видам спорта, также квалификацию инструктора по разделам специальной физической подготовки, участвовать в научной деятельности. Обучение осуществляется по программам с полной (высшее образование) и средней (среднее профессиональное образование) военно-специальной подготовкой. </a:t>
            </a:r>
            <a:endParaRPr lang="ru-RU" sz="1400" b="1" dirty="0">
              <a:latin typeface="Times New Roman" pitchFamily="18" charset="0"/>
              <a:cs typeface="Times New Roman" pitchFamily="18" charset="0"/>
            </a:endParaRPr>
          </a:p>
        </p:txBody>
      </p:sp>
      <p:pic>
        <p:nvPicPr>
          <p:cNvPr id="14" name="Рисунок 13" descr="https://ens.mil.ru/files/morf/Vifk.jpg"/>
          <p:cNvPicPr/>
          <p:nvPr/>
        </p:nvPicPr>
        <p:blipFill>
          <a:blip r:embed="rId5">
            <a:extLst>
              <a:ext uri="{28A0092B-C50C-407E-A947-70E740481C1C}">
                <a14:useLocalDpi xmlns:a14="http://schemas.microsoft.com/office/drawing/2010/main" val="0"/>
              </a:ext>
            </a:extLst>
          </a:blip>
          <a:srcRect/>
          <a:stretch>
            <a:fillRect/>
          </a:stretch>
        </p:blipFill>
        <p:spPr bwMode="auto">
          <a:xfrm>
            <a:off x="788959" y="1100120"/>
            <a:ext cx="4929222" cy="3571900"/>
          </a:xfrm>
          <a:prstGeom prst="rect">
            <a:avLst/>
          </a:prstGeom>
          <a:noFill/>
          <a:ln>
            <a:noFill/>
          </a:ln>
        </p:spPr>
      </p:pic>
      <p:pic>
        <p:nvPicPr>
          <p:cNvPr id="15" name="Picture 2"/>
          <p:cNvPicPr>
            <a:picLocks noChangeAspect="1" noChangeArrowheads="1"/>
          </p:cNvPicPr>
          <p:nvPr/>
        </p:nvPicPr>
        <p:blipFill>
          <a:blip r:embed="rId6" cstate="print"/>
          <a:srcRect/>
          <a:stretch>
            <a:fillRect/>
          </a:stretch>
        </p:blipFill>
        <p:spPr bwMode="auto">
          <a:xfrm>
            <a:off x="8575701" y="0"/>
            <a:ext cx="804861" cy="101721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289025" y="171426"/>
            <a:ext cx="707236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ВОЕННЫЙ ИНСТИТУТ ФИЗИЧЕСКОЙ КУЛЬТУРЫ       (г. Санкт-Петербург)</a:t>
            </a:r>
            <a:endParaRPr lang="ru-RU" dirty="0" smtClean="0">
              <a:latin typeface="Times New Roman" pitchFamily="18" charset="0"/>
              <a:cs typeface="Times New Roman" pitchFamily="18" charset="0"/>
            </a:endParaRPr>
          </a:p>
        </p:txBody>
      </p:sp>
      <p:sp>
        <p:nvSpPr>
          <p:cNvPr id="14" name="Прямоугольник 13"/>
          <p:cNvSpPr/>
          <p:nvPr/>
        </p:nvSpPr>
        <p:spPr>
          <a:xfrm>
            <a:off x="788959" y="957244"/>
            <a:ext cx="8715436" cy="6340197"/>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«Военный институт физической культуры» – осуществляет подготовку и переподготовку для Вооруженных Сил Российской Федерации квалифицированных специалистов с высшим и средним профессиональным образованием в области физической культуры и спорта, физической подготовки, служебно-прикладной физической подготовки. Срок обучения по программе с полной военно-специальной подготовкой (высшее образование) – 5 лет, со средней военно-специальной подготовкой (среднего профессионального образования) – 2 года 10 месяцев.</a:t>
            </a:r>
          </a:p>
          <a:p>
            <a:pPr indent="542925" algn="just"/>
            <a:r>
              <a:rPr lang="ru-RU" sz="1400" b="1" dirty="0" smtClean="0">
                <a:latin typeface="Times New Roman" pitchFamily="18" charset="0"/>
                <a:cs typeface="Times New Roman" pitchFamily="18" charset="0"/>
              </a:rPr>
              <a:t>1. Высшее образование. Вступительные испытания: русский язык, биология. Выпускникам присваивается воинское звание «лейтенант» и выдается диплом о высшем образовании с квалификацией «специалист по физической культуре и спорту». Они назначаются на должности: преподаватель кафедры физической подготовки вузов Минобороны России и преподаватель отдельной дисциплины (физическая культура); помощник командира воинской части по физической подготовке – начальник физической подготовки воинской части; командир взвода инструкторов по физической подготовке воинской части.</a:t>
            </a:r>
          </a:p>
          <a:p>
            <a:pPr indent="542925" algn="just"/>
            <a:r>
              <a:rPr lang="ru-RU" sz="1400" b="1" dirty="0" smtClean="0">
                <a:latin typeface="Times New Roman" pitchFamily="18" charset="0"/>
                <a:cs typeface="Times New Roman" pitchFamily="18" charset="0"/>
              </a:rPr>
              <a:t>Выпускникам, успешно окончившим обучение по программе средней военно-специальной подготовки, выдается диплом о среднем профессиональном образовании с квалификацией «Педагог по физической культуре и спорту», и они назначаются на должности инструкторов по физической подготовке в воинские части всех родов войск и видов ВС РФ. </a:t>
            </a:r>
          </a:p>
          <a:p>
            <a:pPr indent="542925" algn="just"/>
            <a:r>
              <a:rPr lang="ru-RU" sz="1400" b="1" dirty="0" smtClean="0">
                <a:latin typeface="Times New Roman" pitchFamily="18" charset="0"/>
                <a:cs typeface="Times New Roman" pitchFamily="18" charset="0"/>
              </a:rPr>
              <a:t>2. Основными направлениями профессиональной деятельности выпускника являются:</a:t>
            </a:r>
          </a:p>
          <a:p>
            <a:pPr algn="just"/>
            <a:r>
              <a:rPr lang="ru-RU" sz="1400" b="1" dirty="0" smtClean="0">
                <a:latin typeface="Times New Roman" pitchFamily="18" charset="0"/>
                <a:cs typeface="Times New Roman" pitchFamily="18" charset="0"/>
              </a:rPr>
              <a:t>- с высшим образованием: организация, обеспечение и проведение служебно-прикладной физической подготовки; управление и административно-хозяйственная деятельность в сфере физической культуры и спорта; физическое воспитание, образование, научно-исследовательская деятельность; спорт, двигательная рекреация, реабилитация, пропаганда здорового образа жизни.</a:t>
            </a:r>
          </a:p>
          <a:p>
            <a:pPr algn="just"/>
            <a:r>
              <a:rPr lang="ru-RU" sz="1400" b="1" dirty="0" smtClean="0">
                <a:latin typeface="Times New Roman" pitchFamily="18" charset="0"/>
                <a:cs typeface="Times New Roman" pitchFamily="18" charset="0"/>
              </a:rPr>
              <a:t>- со средним профессиональным образованием: организация, обеспечение и проведение физической и специальной подготовки в частях и подразделениях ВС РФ; физическое воспитание, двигательная рекреация, реабилитация и пропаганда здорового образа жизни в интересах военной службы.</a:t>
            </a:r>
          </a:p>
          <a:p>
            <a:pPr algn="r"/>
            <a:r>
              <a:rPr lang="ru-RU" sz="1400" b="1" dirty="0" smtClean="0">
                <a:latin typeface="Times New Roman" pitchFamily="18" charset="0"/>
                <a:cs typeface="Times New Roman" pitchFamily="18" charset="0"/>
              </a:rPr>
              <a:t>Адрес: 194044, г. Санкт-Петербург, Большой </a:t>
            </a:r>
            <a:r>
              <a:rPr lang="ru-RU" sz="1400" b="1" dirty="0" err="1" smtClean="0">
                <a:latin typeface="Times New Roman" pitchFamily="18" charset="0"/>
                <a:cs typeface="Times New Roman" pitchFamily="18" charset="0"/>
              </a:rPr>
              <a:t>Сампсониевский</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пр-т</a:t>
            </a:r>
            <a:r>
              <a:rPr lang="ru-RU" sz="1400" b="1" dirty="0" smtClean="0">
                <a:latin typeface="Times New Roman" pitchFamily="18" charset="0"/>
                <a:cs typeface="Times New Roman" pitchFamily="18" charset="0"/>
              </a:rPr>
              <a:t>, д. 63;</a:t>
            </a:r>
          </a:p>
          <a:p>
            <a:pPr algn="r"/>
            <a:r>
              <a:rPr lang="ru-RU" sz="1400" b="1" dirty="0" smtClean="0">
                <a:latin typeface="Times New Roman" pitchFamily="18" charset="0"/>
                <a:cs typeface="Times New Roman" pitchFamily="18" charset="0"/>
              </a:rPr>
              <a:t>Телефон: 8 (812) 292-31-</a:t>
            </a:r>
            <a:r>
              <a:rPr lang="en-US" sz="1400" b="1" dirty="0" smtClean="0">
                <a:latin typeface="Times New Roman" pitchFamily="18" charset="0"/>
                <a:cs typeface="Times New Roman" pitchFamily="18" charset="0"/>
              </a:rPr>
              <a:t>46</a:t>
            </a:r>
            <a:r>
              <a:rPr lang="ru-RU" sz="1400" b="1" dirty="0" smtClean="0">
                <a:latin typeface="Times New Roman" pitchFamily="18" charset="0"/>
                <a:cs typeface="Times New Roman" pitchFamily="18" charset="0"/>
              </a:rPr>
              <a:t>; </a:t>
            </a:r>
          </a:p>
          <a:p>
            <a:pPr algn="r"/>
            <a:r>
              <a:rPr lang="en-US" sz="1400" b="1" dirty="0" smtClean="0">
                <a:latin typeface="Times New Roman" pitchFamily="18" charset="0"/>
                <a:cs typeface="Times New Roman" pitchFamily="18" charset="0"/>
              </a:rPr>
              <a:t>E-mail</a:t>
            </a:r>
            <a:r>
              <a:rPr lang="ru-RU" sz="1400" b="1" dirty="0" smtClean="0">
                <a:latin typeface="Times New Roman" pitchFamily="18" charset="0"/>
                <a:cs typeface="Times New Roman" pitchFamily="18" charset="0"/>
              </a:rPr>
              <a:t>: </a:t>
            </a:r>
            <a:r>
              <a:rPr lang="en-US" sz="1400" b="1" smtClean="0">
                <a:latin typeface="Times New Roman" pitchFamily="18" charset="0"/>
                <a:cs typeface="Times New Roman" pitchFamily="18" charset="0"/>
              </a:rPr>
              <a:t>vifk_9@mil.ru</a:t>
            </a:r>
            <a:endParaRPr lang="ru-RU" sz="1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99988"/>
            <a:ext cx="7715304"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ВОЕННЫЙ УЧЕБНО-НАУЧНЫЙ ЦЕНТР ВОЕННО-ВОЗДУШНЫХ СИЛ «ВОЕННО-ВОЗДУШНАЯ АКАДЕМИЯ </a:t>
            </a:r>
          </a:p>
          <a:p>
            <a:pPr lvl="0" algn="ctr" eaLnBrk="1" hangingPunct="1"/>
            <a:r>
              <a:rPr lang="ru-RU" b="1" dirty="0" smtClean="0">
                <a:latin typeface="Times New Roman" pitchFamily="18" charset="0"/>
                <a:ea typeface="Times New Roman" pitchFamily="18" charset="0"/>
                <a:cs typeface="Times New Roman" pitchFamily="18" charset="0"/>
              </a:rPr>
              <a:t>им. профессора Н.Е. ЖУКОВСКОГО и Ю.А. ГАГАРИНА»</a:t>
            </a:r>
            <a:endParaRPr lang="ru-RU" dirty="0" smtClean="0">
              <a:latin typeface="Times New Roman" pitchFamily="18" charset="0"/>
              <a:cs typeface="Times New Roman" pitchFamily="18" charset="0"/>
            </a:endParaRPr>
          </a:p>
        </p:txBody>
      </p:sp>
      <p:sp>
        <p:nvSpPr>
          <p:cNvPr id="27" name="Прямоугольник 26"/>
          <p:cNvSpPr/>
          <p:nvPr/>
        </p:nvSpPr>
        <p:spPr>
          <a:xfrm>
            <a:off x="646083" y="1028682"/>
            <a:ext cx="8786874" cy="6340197"/>
          </a:xfrm>
          <a:prstGeom prst="rect">
            <a:avLst/>
          </a:prstGeom>
        </p:spPr>
        <p:txBody>
          <a:bodyPr wrap="square">
            <a:spAutoFit/>
          </a:bodyPr>
          <a:lstStyle/>
          <a:p>
            <a:pPr indent="542925" algn="just"/>
            <a:r>
              <a:rPr lang="ru-RU" sz="1400" b="1" i="1" dirty="0" smtClean="0">
                <a:latin typeface="Times New Roman" pitchFamily="18" charset="0"/>
                <a:cs typeface="Times New Roman" pitchFamily="18" charset="0"/>
              </a:rPr>
              <a:t>16. </a:t>
            </a:r>
            <a:r>
              <a:rPr lang="ru-RU" sz="1400" b="1" i="1" dirty="0" smtClean="0">
                <a:solidFill>
                  <a:srgbClr val="FF0000"/>
                </a:solidFill>
                <a:latin typeface="Times New Roman" pitchFamily="18" charset="0"/>
                <a:cs typeface="Times New Roman" pitchFamily="18" charset="0"/>
              </a:rPr>
              <a:t>27.05.02</a:t>
            </a:r>
            <a:r>
              <a:rPr lang="ru-RU" sz="1400" b="1" i="1" dirty="0" smtClean="0">
                <a:latin typeface="Times New Roman" pitchFamily="18" charset="0"/>
                <a:cs typeface="Times New Roman" pitchFamily="18" charset="0"/>
              </a:rPr>
              <a:t> «Метрологическое обеспечение вооружения и военной техники».</a:t>
            </a:r>
          </a:p>
          <a:p>
            <a:pPr indent="542925" algn="just"/>
            <a:r>
              <a:rPr lang="ru-RU" sz="1400" b="1" i="1" dirty="0" smtClean="0">
                <a:latin typeface="Times New Roman" pitchFamily="18" charset="0"/>
                <a:cs typeface="Times New Roman" pitchFamily="18" charset="0"/>
              </a:rPr>
              <a:t>Специализация: «Метрологическое обеспечение вооружения и военной техники». Квалификация – «Инженер-метролог». </a:t>
            </a:r>
          </a:p>
          <a:p>
            <a:pPr indent="542925" algn="just"/>
            <a:r>
              <a:rPr lang="ru-RU" sz="1400" b="1" i="1" dirty="0" smtClean="0">
                <a:latin typeface="Times New Roman" pitchFamily="18" charset="0"/>
                <a:cs typeface="Times New Roman" pitchFamily="18" charset="0"/>
              </a:rPr>
              <a:t>17. </a:t>
            </a:r>
            <a:r>
              <a:rPr lang="ru-RU" sz="1400" b="1" i="1" dirty="0" smtClean="0">
                <a:solidFill>
                  <a:srgbClr val="FF0000"/>
                </a:solidFill>
                <a:latin typeface="Times New Roman" pitchFamily="18" charset="0"/>
                <a:cs typeface="Times New Roman" pitchFamily="18" charset="0"/>
              </a:rPr>
              <a:t>56.05.01</a:t>
            </a:r>
            <a:r>
              <a:rPr lang="ru-RU" sz="1400" b="1" i="1" dirty="0" smtClean="0">
                <a:latin typeface="Times New Roman" pitchFamily="18" charset="0"/>
                <a:cs typeface="Times New Roman" pitchFamily="18" charset="0"/>
              </a:rPr>
              <a:t> «Тыловое обеспечение».</a:t>
            </a:r>
          </a:p>
          <a:p>
            <a:pPr indent="542925" algn="just"/>
            <a:r>
              <a:rPr lang="ru-RU" sz="1400" b="1" i="1" dirty="0" smtClean="0">
                <a:latin typeface="Times New Roman" pitchFamily="18" charset="0"/>
                <a:cs typeface="Times New Roman" pitchFamily="18" charset="0"/>
              </a:rPr>
              <a:t>Специализации: а) «Обеспечение войск (сил) авиационно-техническим имуществом», б) «Обеспечение войск (сил) авиационным вооружением». Квалификация – «Специалист».</a:t>
            </a:r>
          </a:p>
          <a:p>
            <a:pPr indent="542925" algn="just"/>
            <a:r>
              <a:rPr lang="ru-RU" sz="1400" b="1" i="1" dirty="0" smtClean="0">
                <a:latin typeface="Times New Roman" pitchFamily="18" charset="0"/>
                <a:cs typeface="Times New Roman" pitchFamily="18" charset="0"/>
              </a:rPr>
              <a:t>18. </a:t>
            </a:r>
            <a:r>
              <a:rPr lang="ru-RU" sz="1400" b="1" i="1" dirty="0" smtClean="0">
                <a:solidFill>
                  <a:srgbClr val="FF0000"/>
                </a:solidFill>
                <a:latin typeface="Times New Roman" pitchFamily="18" charset="0"/>
                <a:cs typeface="Times New Roman" pitchFamily="18" charset="0"/>
              </a:rPr>
              <a:t>56.05.04</a:t>
            </a:r>
            <a:r>
              <a:rPr lang="ru-RU" sz="1400" b="1" i="1" dirty="0" smtClean="0">
                <a:latin typeface="Times New Roman" pitchFamily="18" charset="0"/>
                <a:cs typeface="Times New Roman" pitchFamily="18" charset="0"/>
              </a:rPr>
              <a:t> «Управление персоналом» (ВС РФ, другие войска, воинские формирования и приравненные к ним органы РФ). </a:t>
            </a:r>
          </a:p>
          <a:p>
            <a:pPr indent="542925" algn="just"/>
            <a:r>
              <a:rPr lang="ru-RU" sz="1400" b="1" i="1" dirty="0" smtClean="0">
                <a:latin typeface="Times New Roman" pitchFamily="18" charset="0"/>
                <a:cs typeface="Times New Roman" pitchFamily="18" charset="0"/>
              </a:rPr>
              <a:t>Специализация: «Кадровая и организационно-мобилизационная работа». Квалификация – «Специалист в области управления».</a:t>
            </a:r>
          </a:p>
          <a:p>
            <a:pPr lvl="0" indent="542925" algn="just"/>
            <a:r>
              <a:rPr lang="ru-RU" sz="1400" b="1" i="1" dirty="0" smtClean="0">
                <a:latin typeface="Times New Roman" pitchFamily="18" charset="0"/>
                <a:cs typeface="Times New Roman" pitchFamily="18" charset="0"/>
              </a:rPr>
              <a:t>19. </a:t>
            </a:r>
            <a:r>
              <a:rPr lang="ru-RU" sz="1400" b="1" i="1" dirty="0" smtClean="0">
                <a:solidFill>
                  <a:srgbClr val="FF0000"/>
                </a:solidFill>
                <a:latin typeface="Times New Roman" pitchFamily="18" charset="0"/>
                <a:cs typeface="Times New Roman" pitchFamily="18" charset="0"/>
              </a:rPr>
              <a:t>56.05.08</a:t>
            </a:r>
            <a:r>
              <a:rPr lang="ru-RU" sz="1400" b="1" i="1" dirty="0" smtClean="0">
                <a:latin typeface="Times New Roman" pitchFamily="18" charset="0"/>
                <a:cs typeface="Times New Roman" pitchFamily="18" charset="0"/>
              </a:rPr>
              <a:t> «Военно-политическая работа», квалификация – «Специалист в области военно-политической работы. Преподаватель».</a:t>
            </a:r>
            <a:endParaRPr lang="ru-RU" sz="1400" b="1" dirty="0" smtClean="0">
              <a:latin typeface="Times New Roman" pitchFamily="18" charset="0"/>
              <a:cs typeface="Times New Roman" pitchFamily="18" charset="0"/>
            </a:endParaRPr>
          </a:p>
          <a:p>
            <a:pPr indent="542925" algn="just"/>
            <a:r>
              <a:rPr lang="ru-RU" sz="1400" b="1" dirty="0" smtClean="0">
                <a:latin typeface="Times New Roman" pitchFamily="18" charset="0"/>
                <a:cs typeface="Times New Roman" pitchFamily="18" charset="0"/>
              </a:rPr>
              <a:t>Выпускникам, успешно завершившим обучение и прошедшим итоговую государственную аттестацию, присваивается первое офицерское звание "</a:t>
            </a:r>
            <a:r>
              <a:rPr lang="ru-RU" sz="1400" b="1" i="1" dirty="0" smtClean="0">
                <a:latin typeface="Times New Roman" pitchFamily="18" charset="0"/>
                <a:cs typeface="Times New Roman" pitchFamily="18" charset="0"/>
              </a:rPr>
              <a:t>лейтенант</a:t>
            </a:r>
            <a:r>
              <a:rPr lang="ru-RU" sz="1400" b="1" dirty="0" smtClean="0">
                <a:latin typeface="Times New Roman" pitchFamily="18" charset="0"/>
                <a:cs typeface="Times New Roman" pitchFamily="18" charset="0"/>
              </a:rPr>
              <a:t>", выдается нагрудный знак и диплом государственного образца. </a:t>
            </a:r>
          </a:p>
          <a:p>
            <a:pPr indent="542925" algn="just"/>
            <a:r>
              <a:rPr lang="ru-RU" sz="1400" b="1" dirty="0" smtClean="0">
                <a:latin typeface="Times New Roman" pitchFamily="18" charset="0"/>
                <a:cs typeface="Times New Roman" pitchFamily="18" charset="0"/>
              </a:rPr>
              <a:t>Оценка уровня общеобразовательной подготовленности кандидатов, поступающих на обучение по программам с полной военно-специальной подготовкой проводится по результатам ЕГЭ, согласно перечню вступительных испытаний, для специальностей: </a:t>
            </a:r>
          </a:p>
          <a:p>
            <a:pPr indent="542925" algn="just"/>
            <a:r>
              <a:rPr lang="ru-RU" sz="1400" b="1" dirty="0" smtClean="0">
                <a:latin typeface="Times New Roman" pitchFamily="18" charset="0"/>
                <a:cs typeface="Times New Roman" pitchFamily="18" charset="0"/>
              </a:rPr>
              <a:t>а) «Метеорология специального назначения» - математика (профильный уровень), география, русский язык; б) «Тыловое обеспечение» и «Управление персоналом» - математика (профильный уровень), обществознание, русский язык; в)</a:t>
            </a:r>
            <a:r>
              <a:rPr lang="ru-RU" sz="1400" b="1" i="1"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«Военно-политическая работа» - обществознание, история и русский язык; г) для остальных специальностей: математика (профильный уровень), физика, русский язык.</a:t>
            </a:r>
          </a:p>
          <a:p>
            <a:pPr indent="542925" algn="just"/>
            <a:r>
              <a:rPr lang="ru-RU" sz="1400" b="1" dirty="0" smtClean="0">
                <a:latin typeface="Times New Roman" pitchFamily="18" charset="0"/>
                <a:cs typeface="Times New Roman" pitchFamily="18" charset="0"/>
              </a:rPr>
              <a:t>Оценка уровня общеобразовательной подготовленности кандидатов из числа лиц, получивших среднее профессиональное образование, проводится ВУЗом самостоятельно или кандидат использует результаты ЕГЭ по соответствующим общеобразовательным предметам. </a:t>
            </a:r>
          </a:p>
          <a:p>
            <a:pPr indent="542925" algn="r"/>
            <a:r>
              <a:rPr lang="ru-RU" sz="1400" b="1" dirty="0" smtClean="0">
                <a:latin typeface="Times New Roman" pitchFamily="18" charset="0"/>
                <a:cs typeface="Times New Roman" pitchFamily="18" charset="0"/>
              </a:rPr>
              <a:t>Адрес: 394064, г. Воронеж-64, ул. Старых Большевиков, д. 54 «А»;</a:t>
            </a:r>
          </a:p>
          <a:p>
            <a:pPr indent="542925" algn="r"/>
            <a:r>
              <a:rPr lang="ru-RU" sz="1400" b="1" dirty="0" smtClean="0">
                <a:latin typeface="Times New Roman" pitchFamily="18" charset="0"/>
                <a:cs typeface="Times New Roman" pitchFamily="18" charset="0"/>
              </a:rPr>
              <a:t>                          Телефон: 8 (473) 244-76-13 (приемная комиссия); 8 (915) 582-73-04; </a:t>
            </a:r>
          </a:p>
          <a:p>
            <a:pPr indent="542925" algn="r"/>
            <a:r>
              <a:rPr lang="en-US" sz="1400" b="1" dirty="0" smtClean="0">
                <a:latin typeface="Times New Roman" pitchFamily="18" charset="0"/>
                <a:cs typeface="Times New Roman" pitchFamily="18" charset="0"/>
              </a:rPr>
              <a:t>e-mail </a:t>
            </a:r>
            <a:r>
              <a:rPr lang="ru-RU" sz="1400" b="1" dirty="0" smtClean="0">
                <a:latin typeface="Times New Roman" pitchFamily="18" charset="0"/>
                <a:cs typeface="Times New Roman" pitchFamily="18" charset="0"/>
              </a:rPr>
              <a:t>: </a:t>
            </a:r>
            <a:r>
              <a:rPr lang="en-US" sz="1400" b="1" dirty="0" smtClean="0">
                <a:latin typeface="Times New Roman" pitchFamily="18" charset="0"/>
                <a:cs typeface="Times New Roman" pitchFamily="18" charset="0"/>
              </a:rPr>
              <a:t>vaiu@mil.ru</a:t>
            </a:r>
            <a:endParaRPr lang="ru-RU" sz="1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074711" y="171426"/>
            <a:ext cx="74295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ВУНЦ</a:t>
            </a: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ВОЕННО-ВОЗДУШНЫХ СИЛ</a:t>
            </a: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«ВОЕННО-ВОЗДУШНАЯ АКАДЕМИЯ» (филиал г. Сызрань)</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7" name="Прямоугольник 26"/>
          <p:cNvSpPr/>
          <p:nvPr/>
        </p:nvSpPr>
        <p:spPr>
          <a:xfrm>
            <a:off x="646083" y="957244"/>
            <a:ext cx="8786874" cy="3323987"/>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Филиал ВУНЦ ВВС «ВВА» в г. Сызрани готовит летчиков вертолетов с высшим военно-специальным образованием. Осуществляется обучение курсантов для подготовки по специальности </a:t>
            </a:r>
            <a:r>
              <a:rPr lang="ru-RU" sz="1400" b="1" i="1" dirty="0" smtClean="0">
                <a:solidFill>
                  <a:srgbClr val="FF0000"/>
                </a:solidFill>
                <a:latin typeface="Times New Roman" pitchFamily="18" charset="0"/>
                <a:cs typeface="Times New Roman" pitchFamily="18" charset="0"/>
              </a:rPr>
              <a:t>25.05.04</a:t>
            </a:r>
            <a:r>
              <a:rPr lang="ru-RU" sz="1400" b="1" i="1" dirty="0" smtClean="0">
                <a:latin typeface="Times New Roman" pitchFamily="18" charset="0"/>
                <a:cs typeface="Times New Roman" pitchFamily="18" charset="0"/>
              </a:rPr>
              <a:t> «Летная эксплуатация и применение авиационных комплексов» со специализацией «Летная эксплуатация авиационных комплексов». Квалификация – «инженер по летной эксплуатации летательных аппаратов (вертолетов)».</a:t>
            </a:r>
          </a:p>
          <a:p>
            <a:pPr indent="542925" algn="just"/>
            <a:r>
              <a:rPr lang="ru-RU" sz="1400" b="1" dirty="0" smtClean="0">
                <a:latin typeface="Times New Roman" pitchFamily="18" charset="0"/>
                <a:cs typeface="Times New Roman" pitchFamily="18" charset="0"/>
              </a:rPr>
              <a:t>Срок обучения - 5 лет и 3 месяца. Выпускникам присваивается первое офицерское звание "лейтенант", выдается нагрудный знак и диплом государственного образца. </a:t>
            </a:r>
          </a:p>
          <a:p>
            <a:pPr indent="542925" algn="r"/>
            <a:r>
              <a:rPr lang="ru-RU" sz="1400" b="1" dirty="0" smtClean="0">
                <a:latin typeface="Times New Roman" pitchFamily="18" charset="0"/>
                <a:cs typeface="Times New Roman" pitchFamily="18" charset="0"/>
              </a:rPr>
              <a:t>Адрес: 446007, г. Сызрань-7, Самарская обл., ул. Маршала Жукова, д. 1;</a:t>
            </a:r>
          </a:p>
          <a:p>
            <a:pPr indent="542925" algn="r"/>
            <a:r>
              <a:rPr lang="ru-RU" sz="1400" b="1" dirty="0" smtClean="0">
                <a:latin typeface="Times New Roman" pitchFamily="18" charset="0"/>
                <a:cs typeface="Times New Roman" pitchFamily="18" charset="0"/>
              </a:rPr>
              <a:t>Телефон: 8 (8464) 37-38-10, </a:t>
            </a:r>
            <a:r>
              <a:rPr lang="ru-RU" sz="1400" b="1" dirty="0" err="1" smtClean="0">
                <a:latin typeface="Times New Roman" pitchFamily="18" charset="0"/>
                <a:cs typeface="Times New Roman" pitchFamily="18" charset="0"/>
              </a:rPr>
              <a:t>доб</a:t>
            </a:r>
            <a:r>
              <a:rPr lang="ru-RU" sz="1400" b="1" dirty="0" smtClean="0">
                <a:latin typeface="Times New Roman" pitchFamily="18" charset="0"/>
                <a:cs typeface="Times New Roman" pitchFamily="18" charset="0"/>
              </a:rPr>
              <a:t>. 3-28;</a:t>
            </a:r>
          </a:p>
          <a:p>
            <a:pPr indent="542925" algn="r"/>
            <a:r>
              <a:rPr lang="en-US" sz="1400" b="1" dirty="0" smtClean="0">
                <a:latin typeface="Times New Roman" pitchFamily="18" charset="0"/>
                <a:cs typeface="Times New Roman" pitchFamily="18" charset="0"/>
              </a:rPr>
              <a:t>e-mail </a:t>
            </a:r>
            <a:r>
              <a:rPr lang="ru-RU" sz="1400" b="1" dirty="0" smtClean="0">
                <a:latin typeface="Times New Roman" pitchFamily="18" charset="0"/>
                <a:cs typeface="Times New Roman" pitchFamily="18" charset="0"/>
              </a:rPr>
              <a:t>:</a:t>
            </a:r>
            <a:r>
              <a:rPr lang="en-US" sz="1400" b="1" dirty="0" smtClean="0">
                <a:latin typeface="Times New Roman" pitchFamily="18" charset="0"/>
                <a:cs typeface="Times New Roman" pitchFamily="18" charset="0"/>
              </a:rPr>
              <a:t>vunc-vvs-syzran@mil.ru</a:t>
            </a:r>
            <a:endParaRPr lang="ru-RU" sz="1400" b="1" dirty="0" smtClean="0">
              <a:latin typeface="Times New Roman" pitchFamily="18" charset="0"/>
              <a:cs typeface="Times New Roman" pitchFamily="18" charset="0"/>
            </a:endParaRPr>
          </a:p>
          <a:p>
            <a:pPr indent="542925" algn="r"/>
            <a:endParaRPr lang="ru-RU" sz="1400" b="1" dirty="0" smtClean="0">
              <a:latin typeface="Times New Roman" pitchFamily="18" charset="0"/>
              <a:cs typeface="Times New Roman" pitchFamily="18" charset="0"/>
            </a:endParaRPr>
          </a:p>
          <a:p>
            <a:pPr indent="542925" algn="r"/>
            <a:endParaRPr lang="ru-RU" sz="1400" b="1" dirty="0" smtClean="0">
              <a:latin typeface="Times New Roman" pitchFamily="18" charset="0"/>
              <a:cs typeface="Times New Roman" pitchFamily="18" charset="0"/>
            </a:endParaRPr>
          </a:p>
          <a:p>
            <a:pPr indent="542925" algn="r"/>
            <a:endParaRPr lang="ru-RU" sz="1400" b="1" dirty="0" smtClean="0">
              <a:latin typeface="Times New Roman" pitchFamily="18" charset="0"/>
              <a:cs typeface="Times New Roman" pitchFamily="18" charset="0"/>
            </a:endParaRPr>
          </a:p>
          <a:p>
            <a:pPr indent="542925" algn="r"/>
            <a:endParaRPr lang="ru-RU" sz="1400" b="1" dirty="0" smtClean="0">
              <a:latin typeface="Times New Roman" pitchFamily="18" charset="0"/>
              <a:cs typeface="Times New Roman" pitchFamily="18" charset="0"/>
            </a:endParaRPr>
          </a:p>
          <a:p>
            <a:pPr indent="542925" algn="r"/>
            <a:endParaRPr lang="ru-RU" sz="1400" b="1" dirty="0" smtClean="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5" cstate="print"/>
          <a:srcRect/>
          <a:stretch>
            <a:fillRect/>
          </a:stretch>
        </p:blipFill>
        <p:spPr bwMode="auto">
          <a:xfrm>
            <a:off x="8505815" y="0"/>
            <a:ext cx="774734" cy="957244"/>
          </a:xfrm>
          <a:prstGeom prst="rect">
            <a:avLst/>
          </a:prstGeom>
          <a:noFill/>
          <a:ln w="9525">
            <a:noFill/>
            <a:miter lim="800000"/>
            <a:headEnd/>
            <a:tailEnd/>
          </a:ln>
          <a:effectLst/>
        </p:spPr>
      </p:pic>
      <p:sp>
        <p:nvSpPr>
          <p:cNvPr id="16" name="Прямоугольник 15"/>
          <p:cNvSpPr/>
          <p:nvPr/>
        </p:nvSpPr>
        <p:spPr>
          <a:xfrm>
            <a:off x="1646215" y="3529012"/>
            <a:ext cx="6858048" cy="707886"/>
          </a:xfrm>
          <a:prstGeom prst="rect">
            <a:avLst/>
          </a:prstGeom>
        </p:spPr>
        <p:txBody>
          <a:bodyPr wrap="square">
            <a:spAutoFit/>
          </a:bodyPr>
          <a:lstStyle/>
          <a:p>
            <a:pPr lvl="0" algn="ctr" eaLnBrk="1" hangingPunct="1"/>
            <a:r>
              <a:rPr lang="ru-RU" b="1" dirty="0" smtClean="0">
                <a:latin typeface="Times New Roman" pitchFamily="18" charset="0"/>
                <a:ea typeface="Times New Roman" pitchFamily="18" charset="0"/>
                <a:cs typeface="Times New Roman" pitchFamily="18" charset="0"/>
              </a:rPr>
              <a:t>ВУНЦ ВОЕННО-ВОЗДУШНЫХ СИЛ «ВОЕННО-ВОЗДУШНАЯ АКАДЕМИЯ» (филиал г. Челябинск)</a:t>
            </a:r>
            <a:endParaRPr lang="ru-RU" dirty="0" smtClean="0">
              <a:latin typeface="Times New Roman" pitchFamily="18" charset="0"/>
              <a:cs typeface="Times New Roman" pitchFamily="18" charset="0"/>
            </a:endParaRPr>
          </a:p>
        </p:txBody>
      </p:sp>
      <p:pic>
        <p:nvPicPr>
          <p:cNvPr id="8197" name="Picture 5"/>
          <p:cNvPicPr>
            <a:picLocks noChangeAspect="1" noChangeArrowheads="1"/>
          </p:cNvPicPr>
          <p:nvPr/>
        </p:nvPicPr>
        <p:blipFill>
          <a:blip r:embed="rId6"/>
          <a:srcRect/>
          <a:stretch>
            <a:fillRect/>
          </a:stretch>
        </p:blipFill>
        <p:spPr bwMode="auto">
          <a:xfrm>
            <a:off x="8504263" y="3243260"/>
            <a:ext cx="806974" cy="1000132"/>
          </a:xfrm>
          <a:prstGeom prst="rect">
            <a:avLst/>
          </a:prstGeom>
          <a:noFill/>
          <a:ln w="9525">
            <a:noFill/>
            <a:miter lim="800000"/>
            <a:headEnd/>
            <a:tailEnd/>
          </a:ln>
          <a:effectLst/>
        </p:spPr>
      </p:pic>
      <p:sp>
        <p:nvSpPr>
          <p:cNvPr id="20" name="Прямоугольник 19"/>
          <p:cNvSpPr/>
          <p:nvPr/>
        </p:nvSpPr>
        <p:spPr>
          <a:xfrm>
            <a:off x="646083" y="4171954"/>
            <a:ext cx="8715436" cy="3108543"/>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Филиал ВУНЦ ВВС «ВВА» в г. Челябинск осуществляет подготовку военных штурманов и офицеров боевого управления для всех родов боевой авиации МО РФ (армейской, военно-транспортной, дальней, истребительной, морской и фронтовой бомбардировочной), других министерств и ведомств по специальностям: 1. </a:t>
            </a:r>
            <a:r>
              <a:rPr lang="ru-RU" sz="1400" b="1" i="1" dirty="0" smtClean="0">
                <a:solidFill>
                  <a:srgbClr val="FF0000"/>
                </a:solidFill>
                <a:latin typeface="Times New Roman" pitchFamily="18" charset="0"/>
                <a:cs typeface="Times New Roman" pitchFamily="18" charset="0"/>
              </a:rPr>
              <a:t>25.05.04</a:t>
            </a:r>
            <a:r>
              <a:rPr lang="ru-RU" sz="1400" b="1" i="1" dirty="0" smtClean="0">
                <a:latin typeface="Times New Roman" pitchFamily="18" charset="0"/>
                <a:cs typeface="Times New Roman" pitchFamily="18" charset="0"/>
              </a:rPr>
              <a:t> «Летная эксплуатация и применение авиационных комплексов».</a:t>
            </a:r>
          </a:p>
          <a:p>
            <a:pPr indent="542925" algn="just"/>
            <a:r>
              <a:rPr lang="ru-RU" sz="1400" b="1" i="1" dirty="0" smtClean="0">
                <a:latin typeface="Times New Roman" pitchFamily="18" charset="0"/>
                <a:cs typeface="Times New Roman" pitchFamily="18" charset="0"/>
              </a:rPr>
              <a:t>Специализация: </a:t>
            </a:r>
            <a:r>
              <a:rPr lang="ru-RU" sz="1400" i="1" dirty="0" smtClean="0"/>
              <a:t> «</a:t>
            </a:r>
            <a:r>
              <a:rPr lang="ru-RU" sz="1400" b="1" i="1" dirty="0" smtClean="0">
                <a:latin typeface="Times New Roman" pitchFamily="18" charset="0"/>
                <a:cs typeface="Times New Roman" pitchFamily="18" charset="0"/>
              </a:rPr>
              <a:t>Лётная эксплуатация авиационных навигационных комплексов». Квалификация – «инженер по летной эксплуатации летательных аппаратов».</a:t>
            </a:r>
          </a:p>
          <a:p>
            <a:pPr indent="542925" algn="just"/>
            <a:r>
              <a:rPr lang="ru-RU" sz="1400" b="1" dirty="0" smtClean="0">
                <a:latin typeface="Times New Roman" pitchFamily="18" charset="0"/>
                <a:cs typeface="Times New Roman" pitchFamily="18" charset="0"/>
              </a:rPr>
              <a:t>2. </a:t>
            </a:r>
            <a:r>
              <a:rPr lang="ru-RU" sz="1400" b="1" i="1" dirty="0" smtClean="0">
                <a:solidFill>
                  <a:srgbClr val="FF0000"/>
                </a:solidFill>
                <a:latin typeface="Times New Roman" pitchFamily="18" charset="0"/>
                <a:cs typeface="Times New Roman" pitchFamily="18" charset="0"/>
              </a:rPr>
              <a:t>25.05.05</a:t>
            </a:r>
            <a:r>
              <a:rPr lang="ru-RU" sz="1400" b="1" i="1" dirty="0" smtClean="0">
                <a:latin typeface="Times New Roman" pitchFamily="18" charset="0"/>
                <a:cs typeface="Times New Roman" pitchFamily="18" charset="0"/>
              </a:rPr>
              <a:t> Эксплуатация воздушных судов и организация воздушного движения.</a:t>
            </a:r>
          </a:p>
          <a:p>
            <a:pPr indent="542925" algn="just"/>
            <a:r>
              <a:rPr lang="ru-RU" sz="1400" b="1" i="1" dirty="0" smtClean="0">
                <a:latin typeface="Times New Roman" pitchFamily="18" charset="0"/>
                <a:cs typeface="Times New Roman" pitchFamily="18" charset="0"/>
              </a:rPr>
              <a:t>Специализация: »Организация использования воздушного пространства». Квалификация – «инженер ».</a:t>
            </a:r>
          </a:p>
          <a:p>
            <a:pPr indent="542925" algn="just"/>
            <a:r>
              <a:rPr lang="ru-RU" sz="1400" b="1" dirty="0" smtClean="0">
                <a:latin typeface="Times New Roman" pitchFamily="18" charset="0"/>
                <a:cs typeface="Times New Roman" pitchFamily="18" charset="0"/>
              </a:rPr>
              <a:t>Срок обучения по всем специальностям 5 лет. Выпускникам присваивается первое офицерское звание "лейтенант", выдается нагрудный знак и диплом государственного образца.</a:t>
            </a:r>
          </a:p>
          <a:p>
            <a:pPr indent="542925" algn="r"/>
            <a:r>
              <a:rPr lang="ru-RU" sz="1400" b="1" dirty="0" smtClean="0">
                <a:latin typeface="Times New Roman" pitchFamily="18" charset="0"/>
                <a:cs typeface="Times New Roman" pitchFamily="18" charset="0"/>
              </a:rPr>
              <a:t>Адрес: 454015, г. Челябинск-15, городок-11;</a:t>
            </a:r>
          </a:p>
          <a:p>
            <a:pPr indent="542925" algn="r"/>
            <a:r>
              <a:rPr lang="ru-RU" sz="1400" b="1" dirty="0" smtClean="0">
                <a:latin typeface="Times New Roman" pitchFamily="18" charset="0"/>
                <a:cs typeface="Times New Roman" pitchFamily="18" charset="0"/>
              </a:rPr>
              <a:t>Телефон: 8 (351) 724-03-00, 8(922) 722-02-69;</a:t>
            </a:r>
          </a:p>
          <a:p>
            <a:pPr indent="542925" algn="r"/>
            <a:r>
              <a:rPr lang="en-US" sz="1400" b="1" dirty="0" smtClean="0">
                <a:latin typeface="Times New Roman" pitchFamily="18" charset="0"/>
                <a:cs typeface="Times New Roman" pitchFamily="18" charset="0"/>
              </a:rPr>
              <a:t>e-mail </a:t>
            </a:r>
            <a:r>
              <a:rPr lang="ru-RU" sz="1400" b="1" dirty="0" smtClean="0">
                <a:latin typeface="Times New Roman" pitchFamily="18" charset="0"/>
                <a:cs typeface="Times New Roman" pitchFamily="18" charset="0"/>
              </a:rPr>
              <a:t>:</a:t>
            </a:r>
            <a:r>
              <a:rPr lang="en-US" sz="1400" b="1" dirty="0" smtClean="0">
                <a:latin typeface="Times New Roman" pitchFamily="18" charset="0"/>
                <a:cs typeface="Times New Roman" pitchFamily="18" charset="0"/>
              </a:rPr>
              <a:t> vunc-vvs-chelyabinsk@mil.ru</a:t>
            </a:r>
            <a:endParaRPr lang="ru-RU" sz="1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217587" y="99988"/>
            <a:ext cx="7358114"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КРАСНОДАРСКОЕ ВЫСШЕЕ ВОЕННОЕ АВИАЦИОННОЕ УЧИЛИЩЕ ЛЕТЧИКОВ им. ГЕРОЯ</a:t>
            </a:r>
            <a:r>
              <a:rPr kumimoji="0" lang="ru-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СОВЕТСКОГО СОЮЗА А.К. СЕРОВА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Текст 18"/>
          <p:cNvSpPr>
            <a:spLocks noGrp="1"/>
          </p:cNvSpPr>
          <p:nvPr>
            <p:ph type="body" sz="half" idx="2"/>
          </p:nvPr>
        </p:nvSpPr>
        <p:spPr>
          <a:xfrm>
            <a:off x="5861057" y="1171558"/>
            <a:ext cx="3643338" cy="3643338"/>
          </a:xfrm>
          <a:solidFill>
            <a:schemeClr val="tx2">
              <a:lumMod val="65000"/>
              <a:lumOff val="35000"/>
            </a:schemeClr>
          </a:solidFill>
        </p:spPr>
        <p:txBody>
          <a:bodyPr/>
          <a:lstStyle/>
          <a:p>
            <a:r>
              <a:rPr lang="ru-RU" sz="2100" dirty="0" smtClean="0">
                <a:solidFill>
                  <a:schemeClr val="bg1"/>
                </a:solidFill>
                <a:latin typeface="Arial Black" pitchFamily="34" charset="0"/>
              </a:rPr>
              <a:t>Краснодарское высшее военное авиационное училище летчиков – готовит офицеров-летчиков по специальности «летная эксплуатация и применение авиационных комплексов»</a:t>
            </a:r>
            <a:endParaRPr lang="ru-RU" sz="2000" dirty="0">
              <a:solidFill>
                <a:schemeClr val="bg1"/>
              </a:solidFill>
              <a:latin typeface="Arial Black" pitchFamily="34" charset="0"/>
            </a:endParaRPr>
          </a:p>
        </p:txBody>
      </p:sp>
      <p:sp>
        <p:nvSpPr>
          <p:cNvPr id="22" name="Прямоугольник 21"/>
          <p:cNvSpPr/>
          <p:nvPr/>
        </p:nvSpPr>
        <p:spPr>
          <a:xfrm>
            <a:off x="574645" y="4814896"/>
            <a:ext cx="9001188" cy="2462213"/>
          </a:xfrm>
          <a:prstGeom prst="rect">
            <a:avLst/>
          </a:prstGeom>
        </p:spPr>
        <p:txBody>
          <a:bodyPr wrap="square">
            <a:spAutoFit/>
          </a:bodyPr>
          <a:lstStyle/>
          <a:p>
            <a:pPr algn="just"/>
            <a:r>
              <a:rPr lang="ru-RU" sz="1400" b="1" dirty="0" smtClean="0">
                <a:latin typeface="Times New Roman" pitchFamily="18" charset="0"/>
                <a:cs typeface="Times New Roman" pitchFamily="18" charset="0"/>
              </a:rPr>
              <a:t>Краснодарское училище лётчиков отсчитывает свою историю с 30-й военной школы пилотов, созданной по приказу Народного Комиссариата Обороны СССР от 19 августа 1938 года в городе Чита. За время своего существования училище претерпело ряд преобразований, связанных с мест дислокации и наименования. В октябре 1939 года школа была перебазирована в город Батайск. в 1960 году </a:t>
            </a:r>
            <a:r>
              <a:rPr lang="ru-RU" sz="1400" b="1" dirty="0" err="1" smtClean="0">
                <a:latin typeface="Times New Roman" pitchFamily="18" charset="0"/>
                <a:cs typeface="Times New Roman" pitchFamily="18" charset="0"/>
              </a:rPr>
              <a:t>Батайское</a:t>
            </a:r>
            <a:r>
              <a:rPr lang="ru-RU" sz="1400" b="1" dirty="0" smtClean="0">
                <a:latin typeface="Times New Roman" pitchFamily="18" charset="0"/>
                <a:cs typeface="Times New Roman" pitchFamily="18" charset="0"/>
              </a:rPr>
              <a:t> военное авиационное училище было реорганизовано в Объединенное военное летно-техническое училище для подготовки военнослужащих для стран народной демократии с дислокацией штаба училища в г. Краснодаре. В 2015 году КВВАУЛ стало самостоятельным высшим военным учебным заведением в составе Воздушно-космических сил Министерства обороны Российской Федерации. </a:t>
            </a:r>
            <a:endParaRPr lang="ru-RU" sz="1400" b="1" smtClean="0">
              <a:latin typeface="Times New Roman" pitchFamily="18" charset="0"/>
              <a:cs typeface="Times New Roman" pitchFamily="18" charset="0"/>
            </a:endParaRPr>
          </a:p>
          <a:p>
            <a:pPr algn="just"/>
            <a:r>
              <a:rPr lang="ru-RU" sz="1400" b="1" smtClean="0">
                <a:latin typeface="Times New Roman" pitchFamily="18" charset="0"/>
                <a:cs typeface="Times New Roman" pitchFamily="18" charset="0"/>
              </a:rPr>
              <a:t>Училище </a:t>
            </a:r>
            <a:r>
              <a:rPr lang="ru-RU" sz="1400" b="1" dirty="0" smtClean="0">
                <a:latin typeface="Times New Roman" pitchFamily="18" charset="0"/>
                <a:cs typeface="Times New Roman" pitchFamily="18" charset="0"/>
              </a:rPr>
              <a:t>единственное учебное заведение в России, осуществляющее подготовку военных лётчиков по 4-м военным специальностям (истребительная авиация, фронтовая бомбардировочная и штурмовая авиация, военно-транспортная авиация, дальняя авиация).</a:t>
            </a:r>
          </a:p>
        </p:txBody>
      </p:sp>
      <p:pic>
        <p:nvPicPr>
          <p:cNvPr id="14" name="Рисунок 13" descr="https://ens.mil.ru/files/morf/vunc-vvs-kvvaul-Serova.jpg"/>
          <p:cNvPicPr/>
          <p:nvPr/>
        </p:nvPicPr>
        <p:blipFill>
          <a:blip r:embed="rId5">
            <a:extLst>
              <a:ext uri="{28A0092B-C50C-407E-A947-70E740481C1C}">
                <a14:useLocalDpi xmlns:a14="http://schemas.microsoft.com/office/drawing/2010/main" val="0"/>
              </a:ext>
            </a:extLst>
          </a:blip>
          <a:srcRect/>
          <a:stretch>
            <a:fillRect/>
          </a:stretch>
        </p:blipFill>
        <p:spPr bwMode="auto">
          <a:xfrm>
            <a:off x="788959" y="1171558"/>
            <a:ext cx="5072098" cy="3643338"/>
          </a:xfrm>
          <a:prstGeom prst="rect">
            <a:avLst/>
          </a:prstGeom>
          <a:noFill/>
          <a:ln>
            <a:noFill/>
          </a:ln>
        </p:spPr>
      </p:pic>
      <p:pic>
        <p:nvPicPr>
          <p:cNvPr id="15" name="Picture 2"/>
          <p:cNvPicPr>
            <a:picLocks noChangeAspect="1" noChangeArrowheads="1"/>
          </p:cNvPicPr>
          <p:nvPr/>
        </p:nvPicPr>
        <p:blipFill>
          <a:blip r:embed="rId6"/>
          <a:srcRect/>
          <a:stretch>
            <a:fillRect/>
          </a:stretch>
        </p:blipFill>
        <p:spPr bwMode="auto">
          <a:xfrm>
            <a:off x="8575701" y="99988"/>
            <a:ext cx="887651" cy="11001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Rectangle 3703"/>
          <p:cNvSpPr>
            <a:spLocks noChangeArrowheads="1"/>
          </p:cNvSpPr>
          <p:nvPr/>
        </p:nvSpPr>
        <p:spPr bwMode="auto">
          <a:xfrm>
            <a:off x="788988" y="100013"/>
            <a:ext cx="7786687" cy="642937"/>
          </a:xfrm>
          <a:prstGeom prst="rect">
            <a:avLst/>
          </a:prstGeom>
          <a:noFill/>
          <a:ln w="9525">
            <a:noFill/>
            <a:miter lim="800000"/>
            <a:headEnd/>
            <a:tailEnd/>
          </a:ln>
        </p:spPr>
        <p:txBody>
          <a:bodyPr lIns="100995" tIns="50499" rIns="100995" bIns="50499" anchor="ctr"/>
          <a:lstStyle/>
          <a:p>
            <a:pPr algn="ctr" defTabSz="1012825"/>
            <a:endParaRPr lang="ru-RU" altLang="ru-RU" sz="2800" b="1" dirty="0">
              <a:latin typeface="Times New Roman" pitchFamily="18" charset="0"/>
            </a:endParaRPr>
          </a:p>
        </p:txBody>
      </p:sp>
      <p:grpSp>
        <p:nvGrpSpPr>
          <p:cNvPr id="2" name="Group 5"/>
          <p:cNvGrpSpPr>
            <a:grpSpLocks/>
          </p:cNvGrpSpPr>
          <p:nvPr/>
        </p:nvGrpSpPr>
        <p:grpSpPr bwMode="auto">
          <a:xfrm>
            <a:off x="217488" y="1066800"/>
            <a:ext cx="382587" cy="6134100"/>
            <a:chOff x="73" y="520"/>
            <a:chExt cx="227" cy="3798"/>
          </a:xfrm>
        </p:grpSpPr>
        <p:sp>
          <p:nvSpPr>
            <p:cNvPr id="2132" name="Rectangle 6"/>
            <p:cNvSpPr>
              <a:spLocks noChangeArrowheads="1"/>
            </p:cNvSpPr>
            <p:nvPr/>
          </p:nvSpPr>
          <p:spPr bwMode="auto">
            <a:xfrm>
              <a:off x="73" y="520"/>
              <a:ext cx="227" cy="3793"/>
            </a:xfrm>
            <a:prstGeom prst="rect">
              <a:avLst/>
            </a:prstGeom>
            <a:solidFill>
              <a:srgbClr val="FF0000"/>
            </a:solidFill>
            <a:ln w="9525" algn="ctr">
              <a:solidFill>
                <a:schemeClr val="tx1"/>
              </a:solidFill>
              <a:miter lim="800000"/>
              <a:headEnd/>
              <a:tailEnd/>
            </a:ln>
          </p:spPr>
          <p:txBody>
            <a:bodyPr wrap="none" lIns="96698" tIns="48349" rIns="96698" bIns="48349" anchor="ctr"/>
            <a:lstStyle/>
            <a:p>
              <a:pPr defTabSz="966788" eaLnBrk="1" hangingPunct="1"/>
              <a:endParaRPr lang="ru-RU" altLang="ru-RU" sz="4700">
                <a:latin typeface="Impact" pitchFamily="34" charset="0"/>
              </a:endParaRPr>
            </a:p>
          </p:txBody>
        </p:sp>
        <p:sp>
          <p:nvSpPr>
            <p:cNvPr id="2133" name="Line 7"/>
            <p:cNvSpPr>
              <a:spLocks noChangeShapeType="1"/>
            </p:cNvSpPr>
            <p:nvPr/>
          </p:nvSpPr>
          <p:spPr bwMode="auto">
            <a:xfrm>
              <a:off x="101" y="521"/>
              <a:ext cx="0" cy="3793"/>
            </a:xfrm>
            <a:prstGeom prst="line">
              <a:avLst/>
            </a:prstGeom>
            <a:noFill/>
            <a:ln w="28575">
              <a:solidFill>
                <a:srgbClr val="FFCC00"/>
              </a:solidFill>
              <a:round/>
              <a:headEnd/>
              <a:tailEnd/>
            </a:ln>
          </p:spPr>
          <p:txBody>
            <a:bodyPr wrap="none" anchor="ctr"/>
            <a:lstStyle/>
            <a:p>
              <a:endParaRPr lang="ru-RU"/>
            </a:p>
          </p:txBody>
        </p:sp>
        <p:sp>
          <p:nvSpPr>
            <p:cNvPr id="2134" name="Line 8"/>
            <p:cNvSpPr>
              <a:spLocks noChangeShapeType="1"/>
            </p:cNvSpPr>
            <p:nvPr/>
          </p:nvSpPr>
          <p:spPr bwMode="auto">
            <a:xfrm>
              <a:off x="267" y="525"/>
              <a:ext cx="0" cy="3793"/>
            </a:xfrm>
            <a:prstGeom prst="line">
              <a:avLst/>
            </a:prstGeom>
            <a:noFill/>
            <a:ln w="28575">
              <a:solidFill>
                <a:srgbClr val="FFCC00"/>
              </a:solidFill>
              <a:round/>
              <a:headEnd/>
              <a:tailEnd/>
            </a:ln>
          </p:spPr>
          <p:txBody>
            <a:bodyPr wrap="none" anchor="ctr"/>
            <a:lstStyle/>
            <a:p>
              <a:endParaRPr lang="ru-RU"/>
            </a:p>
          </p:txBody>
        </p:sp>
        <p:sp>
          <p:nvSpPr>
            <p:cNvPr id="2135" name="Line 9"/>
            <p:cNvSpPr>
              <a:spLocks noChangeShapeType="1"/>
            </p:cNvSpPr>
            <p:nvPr/>
          </p:nvSpPr>
          <p:spPr bwMode="auto">
            <a:xfrm>
              <a:off x="231" y="525"/>
              <a:ext cx="0" cy="3793"/>
            </a:xfrm>
            <a:prstGeom prst="line">
              <a:avLst/>
            </a:prstGeom>
            <a:noFill/>
            <a:ln w="28575">
              <a:solidFill>
                <a:srgbClr val="FFCC00"/>
              </a:solidFill>
              <a:round/>
              <a:headEnd/>
              <a:tailEnd/>
            </a:ln>
          </p:spPr>
          <p:txBody>
            <a:bodyPr wrap="none" anchor="ctr"/>
            <a:lstStyle/>
            <a:p>
              <a:endParaRPr lang="ru-RU"/>
            </a:p>
          </p:txBody>
        </p:sp>
        <p:sp>
          <p:nvSpPr>
            <p:cNvPr id="2136" name="Line 10"/>
            <p:cNvSpPr>
              <a:spLocks noChangeShapeType="1"/>
            </p:cNvSpPr>
            <p:nvPr/>
          </p:nvSpPr>
          <p:spPr bwMode="auto">
            <a:xfrm>
              <a:off x="141" y="522"/>
              <a:ext cx="0" cy="3793"/>
            </a:xfrm>
            <a:prstGeom prst="line">
              <a:avLst/>
            </a:prstGeom>
            <a:noFill/>
            <a:ln w="28575">
              <a:solidFill>
                <a:srgbClr val="FFCC00"/>
              </a:solidFill>
              <a:round/>
              <a:headEnd/>
              <a:tailEnd/>
            </a:ln>
          </p:spPr>
          <p:txBody>
            <a:bodyPr wrap="none" anchor="ctr"/>
            <a:lstStyle/>
            <a:p>
              <a:endParaRPr lang="ru-RU"/>
            </a:p>
          </p:txBody>
        </p:sp>
      </p:grpSp>
      <p:pic>
        <p:nvPicPr>
          <p:cNvPr id="2131" name="Picture 11" descr="C:\Documents and Settings\imyakishev\Мои документы\МЯКИШЕВ НОВОЕ\Р а з н о е\WINDOWS\TEMP\PKG6384.JPG"/>
          <p:cNvPicPr>
            <a:picLocks noChangeAspect="1" noChangeArrowheads="1"/>
          </p:cNvPicPr>
          <p:nvPr/>
        </p:nvPicPr>
        <p:blipFill>
          <a:blip r:embed="rId3" r:link="rId4">
            <a:clrChange>
              <a:clrFrom>
                <a:srgbClr val="FEFFFA"/>
              </a:clrFrom>
              <a:clrTo>
                <a:srgbClr val="FEFFFA">
                  <a:alpha val="0"/>
                </a:srgbClr>
              </a:clrTo>
            </a:clrChange>
            <a:lum bright="-10000" contrast="20000"/>
          </a:blip>
          <a:srcRect/>
          <a:stretch>
            <a:fillRect/>
          </a:stretch>
        </p:blipFill>
        <p:spPr bwMode="auto">
          <a:xfrm>
            <a:off x="288893" y="0"/>
            <a:ext cx="871510" cy="1094072"/>
          </a:xfrm>
          <a:prstGeom prst="rect">
            <a:avLst/>
          </a:prstGeom>
          <a:noFill/>
          <a:ln w="9525">
            <a:noFill/>
            <a:miter lim="800000"/>
            <a:headEnd/>
            <a:tailEnd/>
          </a:ln>
        </p:spPr>
      </p:pic>
      <p:sp>
        <p:nvSpPr>
          <p:cNvPr id="3073" name="Rectangle 1"/>
          <p:cNvSpPr>
            <a:spLocks noChangeArrowheads="1"/>
          </p:cNvSpPr>
          <p:nvPr/>
        </p:nvSpPr>
        <p:spPr bwMode="auto">
          <a:xfrm>
            <a:off x="1646215" y="171426"/>
            <a:ext cx="7358114"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ru-RU" b="1" dirty="0" smtClean="0">
                <a:latin typeface="Times New Roman" pitchFamily="18" charset="0"/>
                <a:ea typeface="Times New Roman" pitchFamily="18" charset="0"/>
                <a:cs typeface="Times New Roman" pitchFamily="18" charset="0"/>
              </a:rPr>
              <a:t>КРАСНОДАРСКОЕ ВЫСШЕЕ ВОЕННОЕ АВИАЦИОННОЕ УЧИЛИЩЕ ЛЕТЧИКОВ им. ГЕРОЯ СОВЕТСКОГО СОЮЗА А.К. СЕРОВА</a:t>
            </a:r>
            <a:endParaRPr lang="ru-RU" dirty="0" smtClean="0">
              <a:latin typeface="Times New Roman" pitchFamily="18" charset="0"/>
              <a:cs typeface="Times New Roman" pitchFamily="18" charset="0"/>
            </a:endParaRPr>
          </a:p>
        </p:txBody>
      </p:sp>
      <p:sp>
        <p:nvSpPr>
          <p:cNvPr id="27" name="Прямоугольник 26"/>
          <p:cNvSpPr/>
          <p:nvPr/>
        </p:nvSpPr>
        <p:spPr>
          <a:xfrm>
            <a:off x="646083" y="1171558"/>
            <a:ext cx="8786874" cy="5693866"/>
          </a:xfrm>
          <a:prstGeom prst="rect">
            <a:avLst/>
          </a:prstGeom>
        </p:spPr>
        <p:txBody>
          <a:bodyPr wrap="square">
            <a:spAutoFit/>
          </a:bodyPr>
          <a:lstStyle/>
          <a:p>
            <a:pPr indent="542925" algn="just"/>
            <a:r>
              <a:rPr lang="ru-RU" sz="1400" b="1" dirty="0" smtClean="0">
                <a:latin typeface="Times New Roman" pitchFamily="18" charset="0"/>
                <a:cs typeface="Times New Roman" pitchFamily="18" charset="0"/>
              </a:rPr>
              <a:t>Федеральное государственное казенное военное образовательное учреждение высшего образования «Краснодарское высшее военное авиационное училище летчиков имени Героя Советского Союза          А.К. Серова» (далее – КВВАУЛ) осуществляет подготовку военных летчиков – дипломированных специалистов высшего образования с полной военно-специальной подготовкой в соответствии с федеральным государственным образовательным стандартом по специальности:</a:t>
            </a:r>
          </a:p>
          <a:p>
            <a:pPr indent="542925" algn="just"/>
            <a:r>
              <a:rPr lang="ru-RU" sz="1400" b="1" i="1" dirty="0" smtClean="0">
                <a:solidFill>
                  <a:srgbClr val="FF0000"/>
                </a:solidFill>
                <a:latin typeface="Times New Roman" pitchFamily="18" charset="0"/>
                <a:cs typeface="Times New Roman" pitchFamily="18" charset="0"/>
              </a:rPr>
              <a:t>25.05.04</a:t>
            </a:r>
            <a:r>
              <a:rPr lang="ru-RU" sz="1400" b="1" i="1" dirty="0" smtClean="0">
                <a:latin typeface="Times New Roman" pitchFamily="18" charset="0"/>
                <a:cs typeface="Times New Roman" pitchFamily="18" charset="0"/>
              </a:rPr>
              <a:t> «Летная эксплуатация и применение авиационных комплексов», по четырем военным специальностям:</a:t>
            </a:r>
          </a:p>
          <a:p>
            <a:pPr lvl="0" indent="542925" algn="just"/>
            <a:r>
              <a:rPr lang="ru-RU" sz="1400" b="1" i="1" dirty="0" smtClean="0">
                <a:latin typeface="Times New Roman" pitchFamily="18" charset="0"/>
                <a:cs typeface="Times New Roman" pitchFamily="18" charset="0"/>
              </a:rPr>
              <a:t>- «Применение подразделений истребительной авиации»;</a:t>
            </a:r>
          </a:p>
          <a:p>
            <a:pPr lvl="0" indent="542925" algn="just"/>
            <a:r>
              <a:rPr lang="ru-RU" sz="1400" b="1" i="1" dirty="0" smtClean="0">
                <a:latin typeface="Times New Roman" pitchFamily="18" charset="0"/>
                <a:cs typeface="Times New Roman" pitchFamily="18" charset="0"/>
              </a:rPr>
              <a:t>- «Применение подразделений фронтовой бомбардировочной и штурмовой авиации»;</a:t>
            </a:r>
          </a:p>
          <a:p>
            <a:pPr lvl="0" indent="542925" algn="just"/>
            <a:r>
              <a:rPr lang="ru-RU" sz="1400" b="1" i="1" dirty="0" smtClean="0">
                <a:latin typeface="Times New Roman" pitchFamily="18" charset="0"/>
                <a:cs typeface="Times New Roman" pitchFamily="18" charset="0"/>
              </a:rPr>
              <a:t>- «Применение подразделений военно-транспортной авиации»;</a:t>
            </a:r>
          </a:p>
          <a:p>
            <a:pPr lvl="0" indent="542925" algn="just"/>
            <a:r>
              <a:rPr lang="ru-RU" sz="1400" b="1" i="1" dirty="0" smtClean="0">
                <a:latin typeface="Times New Roman" pitchFamily="18" charset="0"/>
                <a:cs typeface="Times New Roman" pitchFamily="18" charset="0"/>
              </a:rPr>
              <a:t>- «Применение подразделений дальней авиации».</a:t>
            </a:r>
          </a:p>
          <a:p>
            <a:pPr indent="542925" algn="just"/>
            <a:r>
              <a:rPr lang="ru-RU" sz="1400" b="1" dirty="0" smtClean="0">
                <a:latin typeface="Times New Roman" pitchFamily="18" charset="0"/>
                <a:cs typeface="Times New Roman" pitchFamily="18" charset="0"/>
              </a:rPr>
              <a:t>Срок обучения по профессиональной образовательной программе высшего образования - 5 лет        3 месяца. Квалификация – «Инженер по летной эксплуатации летательных аппаратов».</a:t>
            </a:r>
          </a:p>
          <a:p>
            <a:pPr indent="542925" algn="just"/>
            <a:r>
              <a:rPr lang="ru-RU" sz="1400" b="1" dirty="0" smtClean="0">
                <a:latin typeface="Times New Roman" pitchFamily="18" charset="0"/>
                <a:cs typeface="Times New Roman" pitchFamily="18" charset="0"/>
              </a:rPr>
              <a:t>Выпускникам, успешно завершившим обучение и прошедшим итоговую государственную аттестацию, присваивается первое офицерское звание "</a:t>
            </a:r>
            <a:r>
              <a:rPr lang="ru-RU" sz="1400" b="1" i="1" dirty="0" smtClean="0">
                <a:latin typeface="Times New Roman" pitchFamily="18" charset="0"/>
                <a:cs typeface="Times New Roman" pitchFamily="18" charset="0"/>
              </a:rPr>
              <a:t>лейтенант</a:t>
            </a:r>
            <a:r>
              <a:rPr lang="ru-RU" sz="1400" b="1" dirty="0" smtClean="0">
                <a:latin typeface="Times New Roman" pitchFamily="18" charset="0"/>
                <a:cs typeface="Times New Roman" pitchFamily="18" charset="0"/>
              </a:rPr>
              <a:t>", выдается нагрудный знак и диплом государственного образца. </a:t>
            </a:r>
          </a:p>
          <a:p>
            <a:pPr indent="542925" algn="just"/>
            <a:r>
              <a:rPr lang="ru-RU" sz="1400" b="1" dirty="0" smtClean="0">
                <a:latin typeface="Times New Roman" pitchFamily="18" charset="0"/>
                <a:cs typeface="Times New Roman" pitchFamily="18" charset="0"/>
              </a:rPr>
              <a:t>Оценка уровня общеобразовательной подготовленности кандидатов, поступающих на обучение, проводится по математике (профильный уровень), физике и русскому языку по результатам ЕГЭ. </a:t>
            </a:r>
          </a:p>
          <a:p>
            <a:pPr indent="542925" algn="just"/>
            <a:r>
              <a:rPr lang="ru-RU" sz="1400" b="1" dirty="0" smtClean="0">
                <a:latin typeface="Times New Roman" pitchFamily="18" charset="0"/>
                <a:cs typeface="Times New Roman" pitchFamily="18" charset="0"/>
              </a:rPr>
              <a:t>Оценка уровня общеобразовательной подготовленности кандидатов из числа лиц, получивших среднее профессиональное образование, проводится ВУЗом самостоятельно или кандидат использует результаты ЕГЭ по соответствующим общеобразовательным предметам. </a:t>
            </a:r>
          </a:p>
          <a:p>
            <a:pPr indent="542925" algn="just"/>
            <a:r>
              <a:rPr lang="ru-RU" sz="1400" b="1" dirty="0" smtClean="0">
                <a:latin typeface="Times New Roman" pitchFamily="18" charset="0"/>
                <a:cs typeface="Times New Roman" pitchFamily="18" charset="0"/>
              </a:rPr>
              <a:t>Результаты ЕГЭ действительны четыре года, следующих за годом получения таких результатов. </a:t>
            </a:r>
          </a:p>
          <a:p>
            <a:pPr indent="542925" algn="r"/>
            <a:endParaRPr lang="ru-RU" sz="1400" b="1" dirty="0" smtClean="0">
              <a:latin typeface="Times New Roman" pitchFamily="18" charset="0"/>
              <a:cs typeface="Times New Roman" pitchFamily="18" charset="0"/>
            </a:endParaRPr>
          </a:p>
          <a:p>
            <a:pPr indent="542925" algn="r"/>
            <a:r>
              <a:rPr lang="ru-RU" sz="1400" b="1" dirty="0" smtClean="0">
                <a:latin typeface="Times New Roman" pitchFamily="18" charset="0"/>
                <a:cs typeface="Times New Roman" pitchFamily="18" charset="0"/>
              </a:rPr>
              <a:t>Адрес: 350090, г. Краснодар, ул. Дзержинского, д. 135;</a:t>
            </a:r>
          </a:p>
          <a:p>
            <a:pPr algn="r"/>
            <a:r>
              <a:rPr lang="ru-RU" sz="1400" b="1" dirty="0" smtClean="0">
                <a:latin typeface="Times New Roman" pitchFamily="18" charset="0"/>
                <a:cs typeface="Times New Roman" pitchFamily="18" charset="0"/>
              </a:rPr>
              <a:t>Телефон: 8 (861) 992-80-52, </a:t>
            </a:r>
            <a:r>
              <a:rPr lang="ru-RU" sz="1400" b="1" dirty="0" err="1" smtClean="0">
                <a:latin typeface="Times New Roman" pitchFamily="18" charset="0"/>
                <a:cs typeface="Times New Roman" pitchFamily="18" charset="0"/>
              </a:rPr>
              <a:t>доб</a:t>
            </a:r>
            <a:r>
              <a:rPr lang="ru-RU" sz="1400" b="1" dirty="0" smtClean="0">
                <a:latin typeface="Times New Roman" pitchFamily="18" charset="0"/>
                <a:cs typeface="Times New Roman" pitchFamily="18" charset="0"/>
              </a:rPr>
              <a:t>. 3-67 (приемная комиссия); 8 (861) 225-22-92 (факс);</a:t>
            </a:r>
          </a:p>
          <a:p>
            <a:pPr algn="r"/>
            <a:r>
              <a:rPr lang="en-US" sz="1400" b="1" dirty="0" smtClean="0">
                <a:latin typeface="Times New Roman" pitchFamily="18" charset="0"/>
                <a:cs typeface="Times New Roman" pitchFamily="18" charset="0"/>
              </a:rPr>
              <a:t>e-mail </a:t>
            </a:r>
            <a:r>
              <a:rPr lang="ru-RU" sz="1400" b="1" dirty="0" smtClean="0">
                <a:latin typeface="Times New Roman" pitchFamily="18" charset="0"/>
                <a:cs typeface="Times New Roman" pitchFamily="18" charset="0"/>
              </a:rPr>
              <a:t>: </a:t>
            </a:r>
            <a:r>
              <a:rPr lang="en-US" sz="1400" b="1" dirty="0" smtClean="0">
                <a:latin typeface="Times New Roman" pitchFamily="18" charset="0"/>
                <a:cs typeface="Times New Roman" pitchFamily="18" charset="0"/>
              </a:rPr>
              <a:t>vunc-vvs-kvvaul@mil.ru</a:t>
            </a:r>
            <a:endParaRPr lang="ru-RU" sz="1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Оформление по умолчанию">
  <a:themeElements>
    <a:clrScheme name="3_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1"/>
            </a:gs>
            <a:gs pos="100000">
              <a:srgbClr val="FFCCCC"/>
            </a:gs>
          </a:gsLst>
          <a:path path="rect">
            <a:fillToRect l="50000" t="50000" r="50000" b="50000"/>
          </a:path>
        </a:gradFill>
        <a:ln w="9525" cap="flat" cmpd="sng" algn="ctr">
          <a:solidFill>
            <a:srgbClr val="FF0000"/>
          </a:solidFill>
          <a:prstDash val="solid"/>
          <a:round/>
          <a:headEnd type="none" w="med" len="med"/>
          <a:tailEnd type="none" w="med" len="med"/>
        </a:ln>
        <a:effectLst/>
      </a:spPr>
      <a:bodyPr vert="horz" wrap="square" lIns="91404" tIns="45702" rIns="91404" bIns="45702" numCol="1" anchor="t" anchorCtr="0" compatLnSpc="1">
        <a:prstTxWarp prst="textNoShape">
          <a:avLst/>
        </a:prstTxWarp>
        <a:spAutoFit/>
      </a:bodyPr>
      <a:lstStyle>
        <a:defPPr marL="0" marR="0" indent="0" algn="just" defTabSz="771525" rtl="0" eaLnBrk="1" fontAlgn="base" latinLnBrk="0" hangingPunct="1">
          <a:lnSpc>
            <a:spcPct val="100000"/>
          </a:lnSpc>
          <a:spcBef>
            <a:spcPct val="0"/>
          </a:spcBef>
          <a:spcAft>
            <a:spcPct val="0"/>
          </a:spcAft>
          <a:buClr>
            <a:srgbClr val="FF0000"/>
          </a:buClr>
          <a:buSzPct val="125000"/>
          <a:buFont typeface="Wingdings" pitchFamily="2" charset="2"/>
          <a:buChar char="ь"/>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1"/>
            </a:gs>
            <a:gs pos="100000">
              <a:srgbClr val="FFCCCC"/>
            </a:gs>
          </a:gsLst>
          <a:path path="rect">
            <a:fillToRect l="50000" t="50000" r="50000" b="50000"/>
          </a:path>
        </a:gradFill>
        <a:ln w="9525" cap="flat" cmpd="sng" algn="ctr">
          <a:solidFill>
            <a:srgbClr val="FF0000"/>
          </a:solidFill>
          <a:prstDash val="solid"/>
          <a:round/>
          <a:headEnd type="none" w="med" len="med"/>
          <a:tailEnd type="none" w="med" len="med"/>
        </a:ln>
        <a:effectLst/>
      </a:spPr>
      <a:bodyPr vert="horz" wrap="square" lIns="91404" tIns="45702" rIns="91404" bIns="45702" numCol="1" anchor="t" anchorCtr="0" compatLnSpc="1">
        <a:prstTxWarp prst="textNoShape">
          <a:avLst/>
        </a:prstTxWarp>
        <a:spAutoFit/>
      </a:bodyPr>
      <a:lstStyle>
        <a:defPPr marL="0" marR="0" indent="0" algn="just" defTabSz="771525" rtl="0" eaLnBrk="1" fontAlgn="base" latinLnBrk="0" hangingPunct="1">
          <a:lnSpc>
            <a:spcPct val="100000"/>
          </a:lnSpc>
          <a:spcBef>
            <a:spcPct val="0"/>
          </a:spcBef>
          <a:spcAft>
            <a:spcPct val="0"/>
          </a:spcAft>
          <a:buClr>
            <a:srgbClr val="FF0000"/>
          </a:buClr>
          <a:buSzPct val="125000"/>
          <a:buFont typeface="Wingdings" pitchFamily="2" charset="2"/>
          <a:buChar char="ь"/>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3_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28755</TotalTime>
  <Words>8754</Words>
  <Application>Microsoft Office PowerPoint</Application>
  <PresentationFormat>Произвольный</PresentationFormat>
  <Paragraphs>749</Paragraphs>
  <Slides>51</Slides>
  <Notes>51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51</vt:i4>
      </vt:variant>
    </vt:vector>
  </HeadingPairs>
  <TitlesOfParts>
    <vt:vector size="57" baseType="lpstr">
      <vt:lpstr>Arial</vt:lpstr>
      <vt:lpstr>Arial Black</vt:lpstr>
      <vt:lpstr>Calibri</vt:lpstr>
      <vt:lpstr>Impact</vt:lpstr>
      <vt:lpstr>Times New Roman</vt:lpstr>
      <vt:lpstr>3_Оформление по умолчанию</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Лешка</dc:creator>
  <cp:lastModifiedBy>User</cp:lastModifiedBy>
  <cp:revision>1759</cp:revision>
  <cp:lastPrinted>2013-09-02T11:36:29Z</cp:lastPrinted>
  <dcterms:created xsi:type="dcterms:W3CDTF">1601-01-01T00:00:00Z</dcterms:created>
  <dcterms:modified xsi:type="dcterms:W3CDTF">2025-05-06T06:35:20Z</dcterms:modified>
</cp:coreProperties>
</file>